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  <p:sldMasterId id="2147483894" r:id="rId2"/>
  </p:sldMasterIdLst>
  <p:notesMasterIdLst>
    <p:notesMasterId r:id="rId34"/>
  </p:notesMasterIdLst>
  <p:sldIdLst>
    <p:sldId id="256" r:id="rId3"/>
    <p:sldId id="257" r:id="rId4"/>
    <p:sldId id="258" r:id="rId5"/>
    <p:sldId id="259" r:id="rId6"/>
    <p:sldId id="284" r:id="rId7"/>
    <p:sldId id="286" r:id="rId8"/>
    <p:sldId id="260" r:id="rId9"/>
    <p:sldId id="269" r:id="rId10"/>
    <p:sldId id="271" r:id="rId11"/>
    <p:sldId id="261" r:id="rId12"/>
    <p:sldId id="287" r:id="rId13"/>
    <p:sldId id="262" r:id="rId14"/>
    <p:sldId id="265" r:id="rId15"/>
    <p:sldId id="273" r:id="rId16"/>
    <p:sldId id="274" r:id="rId17"/>
    <p:sldId id="288" r:id="rId18"/>
    <p:sldId id="263" r:id="rId19"/>
    <p:sldId id="278" r:id="rId20"/>
    <p:sldId id="280" r:id="rId21"/>
    <p:sldId id="279" r:id="rId22"/>
    <p:sldId id="281" r:id="rId23"/>
    <p:sldId id="266" r:id="rId24"/>
    <p:sldId id="289" r:id="rId25"/>
    <p:sldId id="282" r:id="rId26"/>
    <p:sldId id="264" r:id="rId27"/>
    <p:sldId id="267" r:id="rId28"/>
    <p:sldId id="283" r:id="rId29"/>
    <p:sldId id="290" r:id="rId30"/>
    <p:sldId id="293" r:id="rId31"/>
    <p:sldId id="291" r:id="rId32"/>
    <p:sldId id="292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94434" autoAdjust="0"/>
  </p:normalViewPr>
  <p:slideViewPr>
    <p:cSldViewPr snapToGrid="0">
      <p:cViewPr varScale="1">
        <p:scale>
          <a:sx n="67" d="100"/>
          <a:sy n="67" d="100"/>
        </p:scale>
        <p:origin x="768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946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gif>
</file>

<file path=ppt/media/image11.jpe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eg>
</file>

<file path=ppt/media/image25.jpg>
</file>

<file path=ppt/media/image26.png>
</file>

<file path=ppt/media/image27.png>
</file>

<file path=ppt/media/image28.jpg>
</file>

<file path=ppt/media/image29.jpg>
</file>

<file path=ppt/media/image3.jpg>
</file>

<file path=ppt/media/image30.jpeg>
</file>

<file path=ppt/media/image31.jpg>
</file>

<file path=ppt/media/image32.jpeg>
</file>

<file path=ppt/media/image33.jpg>
</file>

<file path=ppt/media/image34.jpg>
</file>

<file path=ppt/media/image35.png>
</file>

<file path=ppt/media/image36.jpeg>
</file>

<file path=ppt/media/image37.jpeg>
</file>

<file path=ppt/media/image38.jpeg>
</file>

<file path=ppt/media/image39.png>
</file>

<file path=ppt/media/image4.jpeg>
</file>

<file path=ppt/media/image40.jpeg>
</file>

<file path=ppt/media/image41.jpeg>
</file>

<file path=ppt/media/image42.jpeg>
</file>

<file path=ppt/media/image43.png>
</file>

<file path=ppt/media/image44.jpeg>
</file>

<file path=ppt/media/image45.jpeg>
</file>

<file path=ppt/media/image46.jpeg>
</file>

<file path=ppt/media/image47.jpeg>
</file>

<file path=ppt/media/image48.jpg>
</file>

<file path=ppt/media/image49.jpg>
</file>

<file path=ppt/media/image5.jp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B260F-41A1-459C-909C-D3B2D424FC1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C42B3-3F70-40BF-AAAA-4AF3316AA6D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8194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42B3-3F70-40BF-AAAA-4AF3316AA6D9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3178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838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235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1419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245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4971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971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911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08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840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101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572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5239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567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604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227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728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34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399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942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04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9523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184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378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824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184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4538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9083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583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24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44B98-0BEB-4F2A-AE5F-22AACE06958D}" type="datetimeFigureOut">
              <a:rPr lang="en-AU" smtClean="0"/>
              <a:t>29/03/2015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B7F48-20E6-4603-97A0-E2FAAF8129E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0332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g"/><Relationship Id="rId5" Type="http://schemas.openxmlformats.org/officeDocument/2006/relationships/image" Target="../media/image6.jpeg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jp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36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9.png"/><Relationship Id="rId7" Type="http://schemas.openxmlformats.org/officeDocument/2006/relationships/image" Target="../media/image37.jpeg"/><Relationship Id="rId12" Type="http://schemas.openxmlformats.org/officeDocument/2006/relationships/image" Target="../media/image47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jpeg"/><Relationship Id="rId11" Type="http://schemas.openxmlformats.org/officeDocument/2006/relationships/image" Target="../media/image46.jpeg"/><Relationship Id="rId5" Type="http://schemas.openxmlformats.org/officeDocument/2006/relationships/image" Target="../media/image41.jpeg"/><Relationship Id="rId10" Type="http://schemas.openxmlformats.org/officeDocument/2006/relationships/image" Target="../media/image45.jpeg"/><Relationship Id="rId4" Type="http://schemas.openxmlformats.org/officeDocument/2006/relationships/image" Target="../media/image40.jpeg"/><Relationship Id="rId9" Type="http://schemas.openxmlformats.org/officeDocument/2006/relationships/image" Target="../media/image44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://blogs.scientificamerican.com/science-sushi/2011/07/18/mythbusting-101-organic-farming-conventional-agriculture/" TargetMode="External"/><Relationship Id="rId13" Type="http://schemas.openxmlformats.org/officeDocument/2006/relationships/hyperlink" Target="http://www.nature.com/scitable/knowledge/library/biological-nitrogen-fixation-23570419" TargetMode="External"/><Relationship Id="rId18" Type="http://schemas.openxmlformats.org/officeDocument/2006/relationships/hyperlink" Target="https://cosmosmagazine.com/life-sciences/speak-devil" TargetMode="External"/><Relationship Id="rId26" Type="http://schemas.openxmlformats.org/officeDocument/2006/relationships/hyperlink" Target="http://www.wikihow.com/Make-Organic-Pesticide" TargetMode="External"/><Relationship Id="rId3" Type="http://schemas.openxmlformats.org/officeDocument/2006/relationships/hyperlink" Target="http://www.tutorvista.com/content/biology/biology-i/natural-resources/soil-conservation.php" TargetMode="External"/><Relationship Id="rId21" Type="http://schemas.openxmlformats.org/officeDocument/2006/relationships/hyperlink" Target="https://cosmosmagazine.com/life-sciences/citrus-fightback" TargetMode="External"/><Relationship Id="rId7" Type="http://schemas.openxmlformats.org/officeDocument/2006/relationships/hyperlink" Target="http://bioscience.oxfordjournals.org/content/55/7/573.full.pdf" TargetMode="External"/><Relationship Id="rId12" Type="http://schemas.openxmlformats.org/officeDocument/2006/relationships/hyperlink" Target="http://archive.bio.ed.ac.uk/jdeacon/microbes/nitrogen.htm" TargetMode="External"/><Relationship Id="rId17" Type="http://schemas.openxmlformats.org/officeDocument/2006/relationships/hyperlink" Target="https://cosmosmagazine.com/life-sciences/there-room-organics" TargetMode="External"/><Relationship Id="rId25" Type="http://schemas.openxmlformats.org/officeDocument/2006/relationships/hyperlink" Target="https://www.proposalkit.com/htm/how-to-write-a-green-environmental-proposal.htm" TargetMode="External"/><Relationship Id="rId2" Type="http://schemas.openxmlformats.org/officeDocument/2006/relationships/hyperlink" Target="http://www.offthegridnews.com/survival-gardening-2/6-effective-methods-to-replenish-nutrients-in-your-soil/" TargetMode="External"/><Relationship Id="rId16" Type="http://schemas.openxmlformats.org/officeDocument/2006/relationships/hyperlink" Target="http://www.grammarly.com/handbook/punctuation/other-punctuation-marks/4/slash/" TargetMode="External"/><Relationship Id="rId20" Type="http://schemas.openxmlformats.org/officeDocument/2006/relationships/hyperlink" Target="https://cosmosmagazine.com/society/father-green-revolution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://grist.org/food/soil-proprietor-do-gmos-promote-dirt-conservation/" TargetMode="External"/><Relationship Id="rId11" Type="http://schemas.openxmlformats.org/officeDocument/2006/relationships/hyperlink" Target="http://en.wikipedia.org/wiki/Ammonia" TargetMode="External"/><Relationship Id="rId24" Type="http://schemas.openxmlformats.org/officeDocument/2006/relationships/hyperlink" Target="http://hsc.csu.edu.au/agriculture/production/3363/nitrogen.htm" TargetMode="External"/><Relationship Id="rId5" Type="http://schemas.openxmlformats.org/officeDocument/2006/relationships/hyperlink" Target="http://www.biofortified.org/2014/02/conservation-tillage/" TargetMode="External"/><Relationship Id="rId15" Type="http://schemas.openxmlformats.org/officeDocument/2006/relationships/hyperlink" Target="http://www.extension.umn.edu/agriculture/nutrient-management/nitrogen/understanding-nitrogen-in-soils/" TargetMode="External"/><Relationship Id="rId23" Type="http://schemas.openxmlformats.org/officeDocument/2006/relationships/hyperlink" Target="https://www.ipni.net/ppiweb/bcrops.nsf/$webindex/90DDC9214EC7DB0A8525750600529B78/$file/BC08-4p16.pdf" TargetMode="External"/><Relationship Id="rId10" Type="http://schemas.openxmlformats.org/officeDocument/2006/relationships/hyperlink" Target="http://en.wikipedia.org/wiki/Legume" TargetMode="External"/><Relationship Id="rId19" Type="http://schemas.openxmlformats.org/officeDocument/2006/relationships/hyperlink" Target="https://cosmosmagazine.com/society/senseless-fight" TargetMode="External"/><Relationship Id="rId4" Type="http://schemas.openxmlformats.org/officeDocument/2006/relationships/hyperlink" Target="http://www.perennia.ca/Fact%20Sheets/Other/Soils/Soil_conservation.pdf" TargetMode="External"/><Relationship Id="rId9" Type="http://schemas.openxmlformats.org/officeDocument/2006/relationships/hyperlink" Target="http://www.scientificamerican.com/article/organic-farming-yields-and-feeding-the-world-under-climate-change/" TargetMode="External"/><Relationship Id="rId14" Type="http://schemas.openxmlformats.org/officeDocument/2006/relationships/hyperlink" Target="http://www.omafra.gov.on.ca/english/engineer/facts/05-073.htm" TargetMode="External"/><Relationship Id="rId22" Type="http://schemas.openxmlformats.org/officeDocument/2006/relationships/hyperlink" Target="http://www.gmo-safety.eu/focus/1413.nitrogen-efficiency-genetic-engineering.html" TargetMode="External"/></Relationships>
</file>

<file path=ppt/slides/_rels/slide31.xml.rels><?xml version="1.0" encoding="UTF-8" standalone="yes"?>
<Relationships xmlns="http://schemas.openxmlformats.org/package/2006/relationships"><Relationship Id="rId13" Type="http://schemas.openxmlformats.org/officeDocument/2006/relationships/hyperlink" Target="http://www.itmonline.org/image/gmo2.jpg" TargetMode="External"/><Relationship Id="rId18" Type="http://schemas.openxmlformats.org/officeDocument/2006/relationships/hyperlink" Target="http://glocalkhabar.com/wp-content/uploads/2014/08/roundup_lymphoma_pesticide_exposure.jpg" TargetMode="External"/><Relationship Id="rId26" Type="http://schemas.openxmlformats.org/officeDocument/2006/relationships/hyperlink" Target="http://www.king-ranch.com/wp-content/uploads/2013/09/photo_operations.jpg" TargetMode="External"/><Relationship Id="rId39" Type="http://schemas.openxmlformats.org/officeDocument/2006/relationships/hyperlink" Target="http://www.onefaithonechurch.com/wp-content/uploads/2014/05/wheat_2225018b.jpg" TargetMode="External"/><Relationship Id="rId21" Type="http://schemas.openxmlformats.org/officeDocument/2006/relationships/hyperlink" Target="http://ewealthfinance.com/ewealthfinancecom/images/australian_money.jpg" TargetMode="External"/><Relationship Id="rId34" Type="http://schemas.openxmlformats.org/officeDocument/2006/relationships/hyperlink" Target="http://en.mercopress.com/data/cache/noticias/18618/0x0/510edf6407a8f6cbe44096434d7ef03b.jpg" TargetMode="External"/><Relationship Id="rId42" Type="http://schemas.openxmlformats.org/officeDocument/2006/relationships/hyperlink" Target="http://news.thaivisa.com/wp-content/uploads/2015/02/Rice_fields_Chiang_Mai.jpg" TargetMode="External"/><Relationship Id="rId47" Type="http://schemas.openxmlformats.org/officeDocument/2006/relationships/hyperlink" Target="https://greenoughgarage.files.wordpress.com/2010/07/gm-milford-proving-ground.jpg" TargetMode="External"/><Relationship Id="rId50" Type="http://schemas.openxmlformats.org/officeDocument/2006/relationships/hyperlink" Target="http://www.ces.ncsu.edu/wp-content/uploads/2014/12/crop-rotation.jpg" TargetMode="External"/><Relationship Id="rId55" Type="http://schemas.openxmlformats.org/officeDocument/2006/relationships/hyperlink" Target="http://upload.wikimedia.org/wikipedia/commons/1/14/Port_Giles_silos.jpg" TargetMode="External"/><Relationship Id="rId63" Type="http://schemas.openxmlformats.org/officeDocument/2006/relationships/hyperlink" Target="http://patwelsh.com/wpmu/files/crop-rotation.jpg" TargetMode="External"/><Relationship Id="rId7" Type="http://schemas.openxmlformats.org/officeDocument/2006/relationships/hyperlink" Target="http://fracturedparadigm.com/wp-content/uploads/2013/04/world_GM_crops.gif" TargetMode="External"/><Relationship Id="rId2" Type="http://schemas.openxmlformats.org/officeDocument/2006/relationships/hyperlink" Target="http://msucares.com/crops/soils/images/nitrogen.gif" TargetMode="External"/><Relationship Id="rId16" Type="http://schemas.openxmlformats.org/officeDocument/2006/relationships/hyperlink" Target="http://newfarm.rodaleinstitute.org/depts/NFfield_trials/0903/images/FSTariel525.jpg" TargetMode="External"/><Relationship Id="rId29" Type="http://schemas.openxmlformats.org/officeDocument/2006/relationships/hyperlink" Target="http://pftagg.com.au/images/Irrigation_Efficiency.jpg" TargetMode="External"/><Relationship Id="rId11" Type="http://schemas.openxmlformats.org/officeDocument/2006/relationships/hyperlink" Target="https://www.motherjones.com/files/gmo-charts_top10.png" TargetMode="External"/><Relationship Id="rId24" Type="http://schemas.openxmlformats.org/officeDocument/2006/relationships/hyperlink" Target="http://ak5.picdn.net/shutterstock/videos/7403038/preview/stock-footage-clouds-of-pesticide-drift-through-the-air-while-farmers-spray-their-crops-agricultural-pesticide.jpg" TargetMode="External"/><Relationship Id="rId32" Type="http://schemas.openxmlformats.org/officeDocument/2006/relationships/hyperlink" Target="http://static.guim.co.uk/sys-images/Guardian/Pix/pictures/2012/1/19/1326980129227/rice-duck-pesticides-005.jpg" TargetMode="External"/><Relationship Id="rId37" Type="http://schemas.openxmlformats.org/officeDocument/2006/relationships/hyperlink" Target="http://vtdigger.org/vtdNewsMachine/wp-content/uploads/2011/09/20110915_lettuce.jpg" TargetMode="External"/><Relationship Id="rId40" Type="http://schemas.openxmlformats.org/officeDocument/2006/relationships/hyperlink" Target="http://bed56888308e93972c04-0dfc23b7b97881dee012a129d9518bae.r34.cf1.rackcdn.com/sites/default/files/nutrient_library_intro.jpg" TargetMode="External"/><Relationship Id="rId45" Type="http://schemas.openxmlformats.org/officeDocument/2006/relationships/hyperlink" Target="http://lgimages.s3.amazonaws.com/data/imagemanager/52738/gmo.jpg" TargetMode="External"/><Relationship Id="rId53" Type="http://schemas.openxmlformats.org/officeDocument/2006/relationships/hyperlink" Target="http://www.gardeningknowhow.com/wp-content/uploads/2012/06/legume-plant.jpg" TargetMode="External"/><Relationship Id="rId58" Type="http://schemas.openxmlformats.org/officeDocument/2006/relationships/hyperlink" Target="http://www.asmatex.com/wp-content/uploads/2014/11/original1.686927.1.jpg" TargetMode="External"/><Relationship Id="rId5" Type="http://schemas.openxmlformats.org/officeDocument/2006/relationships/hyperlink" Target="http://s234.photobucket.com/user/biopact3/media/biopact_crop_rotation_legumes.gif.html" TargetMode="External"/><Relationship Id="rId61" Type="http://schemas.openxmlformats.org/officeDocument/2006/relationships/hyperlink" Target="http://i.dailymail.co.uk/i/pix/2013/04/13/article-0-1639445D000005DC-998_634x396.jpg" TargetMode="External"/><Relationship Id="rId19" Type="http://schemas.openxmlformats.org/officeDocument/2006/relationships/hyperlink" Target="http://www.cruiserlinks.com/wp-content/uploads/Nitrogen.gif" TargetMode="External"/><Relationship Id="rId14" Type="http://schemas.openxmlformats.org/officeDocument/2006/relationships/hyperlink" Target="http://cls.casa.colostate.edu/transgeniccrops/images/Globalareatranscrops.jpg" TargetMode="External"/><Relationship Id="rId22" Type="http://schemas.openxmlformats.org/officeDocument/2006/relationships/hyperlink" Target="http://ucanr.edu/sites/_http___ucanrorg_sites_KREC/files/42412display.jpg" TargetMode="External"/><Relationship Id="rId27" Type="http://schemas.openxmlformats.org/officeDocument/2006/relationships/hyperlink" Target="http://www.utexas.edu/features/graphics/2009/cuatrocienegas/slideshows/troubled_waters/600_450/cuatro_cie_8_0030.jpg" TargetMode="External"/><Relationship Id="rId30" Type="http://schemas.openxmlformats.org/officeDocument/2006/relationships/hyperlink" Target="https://www.proposalkit.com/img/green-environment.jpg" TargetMode="External"/><Relationship Id="rId35" Type="http://schemas.openxmlformats.org/officeDocument/2006/relationships/hyperlink" Target="http://i.dailymail.co.uk/i/pix/2010/07/28/article-1298469-01C81E33000004B0-529_468x286.jpg" TargetMode="External"/><Relationship Id="rId43" Type="http://schemas.openxmlformats.org/officeDocument/2006/relationships/hyperlink" Target="http://www.thehealthyhomeeconomist.com/wp-content/uploads/2015/03/modern-wheat-vs-einkorn.jpg" TargetMode="External"/><Relationship Id="rId48" Type="http://schemas.openxmlformats.org/officeDocument/2006/relationships/hyperlink" Target="http://upload.wikimedia.org/wikipedia/commons/b/b5/GMO_Full_Disclosure_Advocate.jpg" TargetMode="External"/><Relationship Id="rId56" Type="http://schemas.openxmlformats.org/officeDocument/2006/relationships/hyperlink" Target="http://doctorauer.com/wp-content/uploads/2011/04/wheatfield1.jpg" TargetMode="External"/><Relationship Id="rId8" Type="http://schemas.openxmlformats.org/officeDocument/2006/relationships/hyperlink" Target="http://www.ers.usda.gov/media/780133/pesticideuse_chart_3.png" TargetMode="External"/><Relationship Id="rId51" Type="http://schemas.openxmlformats.org/officeDocument/2006/relationships/hyperlink" Target="http://media.tumblr.com/4a4570a1d8e3f184754d2733b0b00eec/tumblr_inline_mm8d4yIHAe1qz4rgp.jpg" TargetMode="External"/><Relationship Id="rId3" Type="http://schemas.openxmlformats.org/officeDocument/2006/relationships/hyperlink" Target="http://www.omafra.gov.on.ca/english/engineer/facts/05-073f1.gif" TargetMode="External"/><Relationship Id="rId12" Type="http://schemas.openxmlformats.org/officeDocument/2006/relationships/hyperlink" Target="http://www.organic-world.net/fileadmin/images_organicworld/yearbook/2011/Folie2.PNG" TargetMode="External"/><Relationship Id="rId17" Type="http://schemas.openxmlformats.org/officeDocument/2006/relationships/hyperlink" Target="http://www.calacademy.org/sites/default/files/sciencetoday/wp-content/uploads/2010/05/21640_web.jpg" TargetMode="External"/><Relationship Id="rId25" Type="http://schemas.openxmlformats.org/officeDocument/2006/relationships/hyperlink" Target="http://www.trinigourmet.com/index.php/urban-farming-a-small-scale-solution-to-a-full-scale-problem/" TargetMode="External"/><Relationship Id="rId33" Type="http://schemas.openxmlformats.org/officeDocument/2006/relationships/hyperlink" Target="http://www.healingthebody.ca/wp-content/uploads/2014/08/pesticide-spraying-.jpg" TargetMode="External"/><Relationship Id="rId38" Type="http://schemas.openxmlformats.org/officeDocument/2006/relationships/hyperlink" Target="http://www.keycompounding.com/wp-content/uploads/2014/07/DNA.jpg" TargetMode="External"/><Relationship Id="rId46" Type="http://schemas.openxmlformats.org/officeDocument/2006/relationships/hyperlink" Target="http://upload.wikimedia.org/wikipedia/commons/b/ba/GMO_maize_test.jpg" TargetMode="External"/><Relationship Id="rId59" Type="http://schemas.openxmlformats.org/officeDocument/2006/relationships/hyperlink" Target="http://upload.wikimedia.org/wikipedia/commons/b/b7/Rice_p1160004.jpg" TargetMode="External"/><Relationship Id="rId20" Type="http://schemas.openxmlformats.org/officeDocument/2006/relationships/hyperlink" Target="http://upload.wikimedia.org/wikipedia/commons/d/dd/Drainage_nitrates_vers_HondeghemFr_2003_04_09.jpg" TargetMode="External"/><Relationship Id="rId41" Type="http://schemas.openxmlformats.org/officeDocument/2006/relationships/hyperlink" Target="http://wakeup-world.com/wp-content/uploads/2014/03/GMO-Golden-Rice-Activists-Speak-Out.jpg" TargetMode="External"/><Relationship Id="rId54" Type="http://schemas.openxmlformats.org/officeDocument/2006/relationships/hyperlink" Target="http://www.grainsystems.com/images/storage/bft_tanks.jpg" TargetMode="External"/><Relationship Id="rId62" Type="http://schemas.openxmlformats.org/officeDocument/2006/relationships/hyperlink" Target="http://blogs.mcall.com/.a/6a00d8341c4fe353ef0168e7e87e60970c-800wi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://steadfastfinances.com/blog/wp-content/uploads/2011/03/Genetically-Modified-Foods-Which-country-leads-the-world-in-GMO-farming-and-agriculture.gif" TargetMode="External"/><Relationship Id="rId15" Type="http://schemas.openxmlformats.org/officeDocument/2006/relationships/hyperlink" Target="http://www.viewsoftheworld.net/wp-content/uploads/2012/12/OrganicAgricultureMap.jpg" TargetMode="External"/><Relationship Id="rId23" Type="http://schemas.openxmlformats.org/officeDocument/2006/relationships/hyperlink" Target="https://grist.files.wordpress.com/2013/10/crop-dusting-pesticide-roundup-field-plane-featured.jpg" TargetMode="External"/><Relationship Id="rId28" Type="http://schemas.openxmlformats.org/officeDocument/2006/relationships/hyperlink" Target="http://www.saudi-investment-group.com/wp-content/uploads/2014/02/sustainable-agriculture.jpg" TargetMode="External"/><Relationship Id="rId36" Type="http://schemas.openxmlformats.org/officeDocument/2006/relationships/hyperlink" Target="https://www.mitsui.com/jp/en/release/2013/__icsFiles/artimage/2013/09/03/cje_4_13/en_130903_03.jpg" TargetMode="External"/><Relationship Id="rId49" Type="http://schemas.openxmlformats.org/officeDocument/2006/relationships/hyperlink" Target="http://imgick.nj.com/home/njo-media/width620/img/gloucestercounty_impact/photo/15073669-mmmain.jpg" TargetMode="External"/><Relationship Id="rId57" Type="http://schemas.openxmlformats.org/officeDocument/2006/relationships/hyperlink" Target="http://rampages.us/dayritcd/wp-content/uploads/sites/2775/2014/10/corn-stalk.jpg" TargetMode="External"/><Relationship Id="rId10" Type="http://schemas.openxmlformats.org/officeDocument/2006/relationships/hyperlink" Target="http://scientificbeekeeping.com/scibeeimages/fig-014.png" TargetMode="External"/><Relationship Id="rId31" Type="http://schemas.openxmlformats.org/officeDocument/2006/relationships/hyperlink" Target="http://www.todayshomeowner.com/wp-content/uploads/2011/08/organic-nitrogen-sources-1.jpg" TargetMode="External"/><Relationship Id="rId44" Type="http://schemas.openxmlformats.org/officeDocument/2006/relationships/hyperlink" Target="http://www.hdwallpapersinn.com/wp-content/uploads/2015/02/Natural-Hd-wallpapers-statspic.jpg" TargetMode="External"/><Relationship Id="rId52" Type="http://schemas.openxmlformats.org/officeDocument/2006/relationships/hyperlink" Target="http://lh4.ggpht.com/-5MZmzreiSAo/UfFpKSJlm1I/AAAAAAAAJws/SrrB3MaJT08/crop-rotation_thumb%5b2%5d.jpg?imgmax=800" TargetMode="External"/><Relationship Id="rId60" Type="http://schemas.openxmlformats.org/officeDocument/2006/relationships/hyperlink" Target="http://australianmercy.org/wp-content/galleries/Media/long_grain_white_rice.jpg" TargetMode="External"/><Relationship Id="rId4" Type="http://schemas.openxmlformats.org/officeDocument/2006/relationships/hyperlink" Target="http://upload.wikimedia.org/wikipedia/en/f/fa/OrganicAcres.gif" TargetMode="External"/><Relationship Id="rId9" Type="http://schemas.openxmlformats.org/officeDocument/2006/relationships/hyperlink" Target="http://www.farmxchange.org/wp-content/uploads/2013/05/Pesticide-use-in-US-1964-2004.pn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jp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cap="small" dirty="0" smtClean="0"/>
              <a:t>Loss Of Nitrogen From Soil </a:t>
            </a:r>
            <a:r>
              <a:rPr lang="en-AU" cap="small" dirty="0" smtClean="0"/>
              <a:t>In Farms And </a:t>
            </a:r>
            <a:r>
              <a:rPr lang="en-AU" cap="small" dirty="0" smtClean="0"/>
              <a:t>The Solutions To </a:t>
            </a:r>
            <a:r>
              <a:rPr lang="en-AU" cap="small" dirty="0" smtClean="0"/>
              <a:t>This</a:t>
            </a:r>
            <a:endParaRPr lang="en-AU" cap="smal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sz="2400" dirty="0" smtClean="0"/>
              <a:t>By Alex Priest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68283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271838" y="2230428"/>
            <a:ext cx="5166966" cy="3539833"/>
            <a:chOff x="316706" y="1604961"/>
            <a:chExt cx="4510087" cy="308981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706" y="1604961"/>
              <a:ext cx="4510087" cy="252564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16706" y="4130610"/>
              <a:ext cx="4510087" cy="564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Pesticides Spread Through The Air Onto Other Farms.</a:t>
              </a:r>
              <a:endParaRPr lang="en-AU" b="1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829301" y="1921025"/>
            <a:ext cx="5243512" cy="4589372"/>
            <a:chOff x="6131372" y="1474302"/>
            <a:chExt cx="4727128" cy="413740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31372" y="3186348"/>
              <a:ext cx="4727128" cy="205039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9" t="21452" r="3019" b="5001"/>
            <a:stretch/>
          </p:blipFill>
          <p:spPr>
            <a:xfrm>
              <a:off x="6835454" y="1474302"/>
              <a:ext cx="3318964" cy="1712046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6131372" y="5278750"/>
              <a:ext cx="4727128" cy="332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Excess Pesticides Pollute The Environment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000234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000">
        <p15:prstTrans prst="pageCurlDouble"/>
      </p:transition>
    </mc:Choice>
    <mc:Fallback xmlns="">
      <p:transition spd="slow" advTm="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1464"/>
            <a:ext cx="10820399" cy="1385886"/>
          </a:xfrm>
        </p:spPr>
        <p:txBody>
          <a:bodyPr>
            <a:normAutofit/>
          </a:bodyPr>
          <a:lstStyle/>
          <a:p>
            <a:r>
              <a:rPr lang="en-AU" dirty="0" smtClean="0"/>
              <a:t>Solution 2: Organics – Using</a:t>
            </a:r>
            <a:br>
              <a:rPr lang="en-AU" dirty="0" smtClean="0"/>
            </a:br>
            <a:r>
              <a:rPr lang="en-AU" dirty="0" smtClean="0"/>
              <a:t>Manure As A Fertilizer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538" y="2117473"/>
            <a:ext cx="4857750" cy="23812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75276"/>
            <a:ext cx="3888828" cy="26654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630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4000">
        <p14:gallery dir="l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Advantages</a:t>
            </a:r>
            <a:endParaRPr lang="en-AU" dirty="0"/>
          </a:p>
        </p:txBody>
      </p:sp>
      <p:grpSp>
        <p:nvGrpSpPr>
          <p:cNvPr id="11" name="Group 10"/>
          <p:cNvGrpSpPr/>
          <p:nvPr/>
        </p:nvGrpSpPr>
        <p:grpSpPr>
          <a:xfrm>
            <a:off x="240505" y="1836071"/>
            <a:ext cx="4081464" cy="3644305"/>
            <a:chOff x="854868" y="1803872"/>
            <a:chExt cx="4081464" cy="364430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868" y="1803872"/>
              <a:ext cx="4081464" cy="2720975"/>
            </a:xfrm>
            <a:prstGeom prst="rect">
              <a:avLst/>
            </a:prstGeom>
          </p:spPr>
        </p:pic>
        <p:sp>
          <p:nvSpPr>
            <p:cNvPr id="5" name="&quot;No&quot; Symbol 4"/>
            <p:cNvSpPr/>
            <p:nvPr/>
          </p:nvSpPr>
          <p:spPr>
            <a:xfrm>
              <a:off x="854868" y="1803872"/>
              <a:ext cx="4081464" cy="2720975"/>
            </a:xfrm>
            <a:prstGeom prst="noSmoking">
              <a:avLst>
                <a:gd name="adj" fmla="val 1011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54868" y="4524847"/>
              <a:ext cx="408146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Synthetic Pesticides, Which Are Bad For The Environment, Are Not Used</a:t>
              </a:r>
              <a:endParaRPr lang="en-AU" b="1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54612" y="1836071"/>
            <a:ext cx="6851588" cy="4622489"/>
            <a:chOff x="4654612" y="1836071"/>
            <a:chExt cx="6851588" cy="4622489"/>
          </a:xfrm>
        </p:grpSpPr>
        <p:grpSp>
          <p:nvGrpSpPr>
            <p:cNvPr id="10" name="Group 9"/>
            <p:cNvGrpSpPr/>
            <p:nvPr/>
          </p:nvGrpSpPr>
          <p:grpSpPr>
            <a:xfrm>
              <a:off x="6648450" y="1836071"/>
              <a:ext cx="4857750" cy="3027580"/>
              <a:chOff x="6267450" y="2143597"/>
              <a:chExt cx="4857750" cy="3027580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67450" y="2143597"/>
                <a:ext cx="4857750" cy="2381250"/>
              </a:xfrm>
              <a:prstGeom prst="rect">
                <a:avLst/>
              </a:prstGeom>
            </p:spPr>
          </p:pic>
          <p:sp>
            <p:nvSpPr>
              <p:cNvPr id="9" name="TextBox 8"/>
              <p:cNvSpPr txBox="1"/>
              <p:nvPr/>
            </p:nvSpPr>
            <p:spPr>
              <a:xfrm>
                <a:off x="6267450" y="4524846"/>
                <a:ext cx="485775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Using Manure As Fertilizer Is A Good Use Of Manure</a:t>
                </a:r>
                <a:endParaRPr lang="en-AU" b="1" dirty="0"/>
              </a:p>
            </p:txBody>
          </p: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4612" y="4293830"/>
              <a:ext cx="1866147" cy="2164730"/>
            </a:xfrm>
            <a:prstGeom prst="rect">
              <a:avLst/>
            </a:prstGeom>
          </p:spPr>
        </p:pic>
        <p:sp>
          <p:nvSpPr>
            <p:cNvPr id="13" name="Left Arrow 12"/>
            <p:cNvSpPr/>
            <p:nvPr/>
          </p:nvSpPr>
          <p:spPr>
            <a:xfrm rot="20585332">
              <a:off x="6534400" y="4628332"/>
              <a:ext cx="1333000" cy="681110"/>
            </a:xfrm>
            <a:prstGeom prst="leftArrow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4" name="TextBox 13"/>
            <p:cNvSpPr txBox="1"/>
            <p:nvPr/>
          </p:nvSpPr>
          <p:spPr>
            <a:xfrm rot="20594372">
              <a:off x="6953297" y="4723005"/>
              <a:ext cx="765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Also</a:t>
              </a:r>
              <a:endParaRPr lang="en-AU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004341" y="5324757"/>
              <a:ext cx="356411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Manure Fertiliser Is More Natural Than Other Methods, Making It Seem More Healthy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4849336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7000">
        <p15:prstTrans prst="pageCurlDouble"/>
      </p:transition>
    </mc:Choice>
    <mc:Fallback xmlns="">
      <p:transition spd="slow" advTm="1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7513" y="450439"/>
            <a:ext cx="8315325" cy="1043007"/>
          </a:xfrm>
        </p:spPr>
        <p:txBody>
          <a:bodyPr/>
          <a:lstStyle/>
          <a:p>
            <a:r>
              <a:rPr lang="en-AU" dirty="0" smtClean="0"/>
              <a:t>The Disadvantages</a:t>
            </a:r>
            <a:endParaRPr lang="en-AU" dirty="0"/>
          </a:p>
        </p:txBody>
      </p:sp>
      <p:grpSp>
        <p:nvGrpSpPr>
          <p:cNvPr id="10" name="Group 9"/>
          <p:cNvGrpSpPr/>
          <p:nvPr/>
        </p:nvGrpSpPr>
        <p:grpSpPr>
          <a:xfrm>
            <a:off x="8164118" y="1494645"/>
            <a:ext cx="3467377" cy="2161035"/>
            <a:chOff x="762000" y="1864646"/>
            <a:chExt cx="4857750" cy="302758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000" y="1864646"/>
              <a:ext cx="4857750" cy="238125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762000" y="4245896"/>
              <a:ext cx="48577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The World Only Has The Resources For Organics To Feed 4 Out Of 8 Billion People</a:t>
              </a:r>
              <a:endParaRPr lang="en-AU" b="1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8479299" y="4334417"/>
            <a:ext cx="2521336" cy="1878615"/>
            <a:chOff x="6450591" y="1864646"/>
            <a:chExt cx="3893560" cy="290104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0591" y="1864646"/>
              <a:ext cx="3893560" cy="2379398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6450591" y="4245896"/>
              <a:ext cx="3893560" cy="519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Organic Foods Are More Likely To Cause Food Poisoning</a:t>
              </a:r>
              <a:endParaRPr lang="en-AU" b="1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51752" y="2721539"/>
            <a:ext cx="7351861" cy="2652528"/>
            <a:chOff x="459439" y="976613"/>
            <a:chExt cx="8932563" cy="3222841"/>
          </a:xfrm>
        </p:grpSpPr>
        <p:sp>
          <p:nvSpPr>
            <p:cNvPr id="12" name="TextBox 11"/>
            <p:cNvSpPr txBox="1"/>
            <p:nvPr/>
          </p:nvSpPr>
          <p:spPr>
            <a:xfrm>
              <a:off x="459439" y="1062005"/>
              <a:ext cx="37645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Organic Farming</a:t>
              </a:r>
              <a:endParaRPr lang="en-AU" b="1" dirty="0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439" y="1616848"/>
              <a:ext cx="3764547" cy="2580283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0700" y="1616848"/>
              <a:ext cx="3791302" cy="2582606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5600700" y="976613"/>
              <a:ext cx="37913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Conventional Farming</a:t>
              </a:r>
              <a:endParaRPr lang="en-AU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223985" y="1987870"/>
              <a:ext cx="137671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Takes Up More Land Per Output Than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041412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5000">
        <p15:prstTrans prst="pageCurlDouble"/>
      </p:transition>
    </mc:Choice>
    <mc:Fallback xmlns="">
      <p:transition spd="slow" advTm="1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48895" y="1689563"/>
            <a:ext cx="11941386" cy="4632783"/>
            <a:chOff x="163182" y="1903875"/>
            <a:chExt cx="11941386" cy="4632783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182" y="2663685"/>
              <a:ext cx="2272017" cy="1113734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100" y="2142767"/>
              <a:ext cx="2795904" cy="161795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5056" y="4346839"/>
              <a:ext cx="5424948" cy="1848932"/>
            </a:xfrm>
            <a:prstGeom prst="rect">
              <a:avLst/>
            </a:prstGeom>
          </p:spPr>
        </p:pic>
        <p:sp>
          <p:nvSpPr>
            <p:cNvPr id="23" name="Curved Down Arrow 22"/>
            <p:cNvSpPr/>
            <p:nvPr/>
          </p:nvSpPr>
          <p:spPr>
            <a:xfrm>
              <a:off x="1915887" y="1903875"/>
              <a:ext cx="2303851" cy="987442"/>
            </a:xfrm>
            <a:prstGeom prst="curvedDownArrow">
              <a:avLst>
                <a:gd name="adj1" fmla="val 29869"/>
                <a:gd name="adj2" fmla="val 50000"/>
                <a:gd name="adj3" fmla="val 348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24" name="Curved Down Arrow 23"/>
            <p:cNvSpPr/>
            <p:nvPr/>
          </p:nvSpPr>
          <p:spPr>
            <a:xfrm rot="2754684">
              <a:off x="1901542" y="3530251"/>
              <a:ext cx="2303851" cy="987442"/>
            </a:xfrm>
            <a:prstGeom prst="curvedDownArrow">
              <a:avLst>
                <a:gd name="adj1" fmla="val 29869"/>
                <a:gd name="adj2" fmla="val 50000"/>
                <a:gd name="adj3" fmla="val 348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330802" y="1936226"/>
              <a:ext cx="139185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Using Manure (+more) On</a:t>
              </a:r>
              <a:endParaRPr lang="en-AU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63927" y="3760724"/>
              <a:ext cx="2795904" cy="3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Small Scale Farms</a:t>
              </a:r>
              <a:endParaRPr lang="en-AU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045057" y="6195771"/>
              <a:ext cx="5414775" cy="3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Large Scale Farms</a:t>
              </a:r>
              <a:endParaRPr lang="en-AU" b="1" dirty="0"/>
            </a:p>
          </p:txBody>
        </p:sp>
        <p:sp>
          <p:nvSpPr>
            <p:cNvPr id="29" name="L-Shape 28"/>
            <p:cNvSpPr/>
            <p:nvPr/>
          </p:nvSpPr>
          <p:spPr>
            <a:xfrm rot="2666184" flipH="1">
              <a:off x="6947209" y="1915328"/>
              <a:ext cx="572029" cy="1381938"/>
            </a:xfrm>
            <a:prstGeom prst="corner">
              <a:avLst>
                <a:gd name="adj1" fmla="val 33181"/>
                <a:gd name="adj2" fmla="val 37679"/>
              </a:avLst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0" name="Cross 29"/>
            <p:cNvSpPr/>
            <p:nvPr/>
          </p:nvSpPr>
          <p:spPr>
            <a:xfrm rot="2662131">
              <a:off x="6562498" y="4242162"/>
              <a:ext cx="1296560" cy="1296560"/>
            </a:xfrm>
            <a:prstGeom prst="plus">
              <a:avLst>
                <a:gd name="adj" fmla="val 41335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546066" y="5466424"/>
              <a:ext cx="1429346" cy="552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Doesn’t Work </a:t>
              </a:r>
              <a:r>
                <a:rPr lang="en-AU" b="1" dirty="0"/>
                <a:t>T</a:t>
              </a:r>
              <a:r>
                <a:rPr lang="en-AU" b="1" dirty="0" smtClean="0"/>
                <a:t>hat </a:t>
              </a:r>
              <a:r>
                <a:rPr lang="en-AU" b="1" dirty="0"/>
                <a:t>W</a:t>
              </a:r>
              <a:r>
                <a:rPr lang="en-AU" b="1" dirty="0" smtClean="0"/>
                <a:t>ell</a:t>
              </a:r>
              <a:endParaRPr lang="en-AU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451160" y="3361457"/>
              <a:ext cx="1429346" cy="3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Works Well</a:t>
              </a:r>
              <a:endParaRPr lang="en-AU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66130" y="2082680"/>
              <a:ext cx="863121" cy="4453978"/>
            </a:xfrm>
            <a:prstGeom prst="rect">
              <a:avLst/>
            </a:prstGeom>
            <a:noFill/>
          </p:spPr>
          <p:txBody>
            <a:bodyPr vert="wordArtVert" wrap="square" rtlCol="0">
              <a:spAutoFit/>
            </a:bodyPr>
            <a:lstStyle/>
            <a:p>
              <a:r>
                <a:rPr lang="en-AU" sz="4000" spc="-2000" dirty="0" smtClean="0">
                  <a:solidFill>
                    <a:srgbClr val="C00000"/>
                  </a:solidFill>
                  <a:latin typeface="Franklin Gothic Heavy" panose="020B0903020102020204" pitchFamily="34" charset="0"/>
                </a:rPr>
                <a:t>THEREFORE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656"/>
            <a:stretch/>
          </p:blipFill>
          <p:spPr>
            <a:xfrm>
              <a:off x="8900199" y="2252777"/>
              <a:ext cx="1511776" cy="813403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48305" y="2246784"/>
              <a:ext cx="1415954" cy="819396"/>
            </a:xfrm>
            <a:prstGeom prst="rect">
              <a:avLst/>
            </a:prstGeom>
          </p:spPr>
        </p:pic>
        <p:sp>
          <p:nvSpPr>
            <p:cNvPr id="15" name="Equal 14"/>
            <p:cNvSpPr/>
            <p:nvPr/>
          </p:nvSpPr>
          <p:spPr>
            <a:xfrm>
              <a:off x="9271509" y="3220890"/>
              <a:ext cx="769155" cy="584742"/>
            </a:xfrm>
            <a:prstGeom prst="mathEqual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16" name="Equal 15"/>
            <p:cNvSpPr/>
            <p:nvPr/>
          </p:nvSpPr>
          <p:spPr>
            <a:xfrm>
              <a:off x="10871704" y="3220890"/>
              <a:ext cx="769155" cy="584742"/>
            </a:xfrm>
            <a:prstGeom prst="mathEqual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54" t="9716" r="13980" b="20876"/>
            <a:stretch/>
          </p:blipFill>
          <p:spPr>
            <a:xfrm>
              <a:off x="10535856" y="3838145"/>
              <a:ext cx="1440850" cy="135578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657" t="9990" r="13758" b="21423"/>
            <a:stretch/>
          </p:blipFill>
          <p:spPr>
            <a:xfrm>
              <a:off x="8915932" y="3838145"/>
              <a:ext cx="1480308" cy="1357680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8822012" y="5389706"/>
              <a:ext cx="3282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Large Scale Farming Is Disadvantaged</a:t>
              </a:r>
              <a:endParaRPr lang="en-AU" b="1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8081237" y="2057401"/>
              <a:ext cx="0" cy="4479257"/>
            </a:xfrm>
            <a:prstGeom prst="line">
              <a:avLst/>
            </a:pr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2109742" y="3378845"/>
              <a:ext cx="15108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Using Manure (+more) On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281233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3000">
        <p15:prstTrans prst="pageCurlDouble"/>
      </p:transition>
    </mc:Choice>
    <mc:Fallback xmlns="">
      <p:transition spd="slow" advTm="1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7625" y="200025"/>
            <a:ext cx="7648575" cy="1857376"/>
          </a:xfrm>
        </p:spPr>
        <p:txBody>
          <a:bodyPr/>
          <a:lstStyle/>
          <a:p>
            <a:r>
              <a:rPr lang="en-AU" dirty="0" smtClean="0"/>
              <a:t>The Disadvantages – Organic Pesticides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40" y="2343150"/>
            <a:ext cx="3904546" cy="2625268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86288" y="2057401"/>
            <a:ext cx="6919912" cy="4672012"/>
          </a:xfrm>
        </p:spPr>
        <p:txBody>
          <a:bodyPr>
            <a:normAutofit lnSpcReduction="10000"/>
          </a:bodyPr>
          <a:lstStyle/>
          <a:p>
            <a:r>
              <a:rPr lang="en-AU" dirty="0"/>
              <a:t>Most Certified Organic Farms Use </a:t>
            </a:r>
            <a:r>
              <a:rPr lang="en-AU" dirty="0" smtClean="0"/>
              <a:t>Organic Pesticides</a:t>
            </a:r>
          </a:p>
          <a:p>
            <a:r>
              <a:rPr lang="en-AU" dirty="0" smtClean="0"/>
              <a:t>Organic Pesticides are raw, natural chemicals, from plants and animals or other, non-living sources.</a:t>
            </a:r>
          </a:p>
          <a:p>
            <a:r>
              <a:rPr lang="en-AU" dirty="0" smtClean="0"/>
              <a:t>The use of organic pesticides in America is not monitored.</a:t>
            </a:r>
          </a:p>
          <a:p>
            <a:pPr lvl="1"/>
            <a:r>
              <a:rPr lang="en-AU" dirty="0" smtClean="0"/>
              <a:t>The use of synthetic pesticides is monitored.</a:t>
            </a:r>
          </a:p>
          <a:p>
            <a:r>
              <a:rPr lang="en-AU" dirty="0" smtClean="0"/>
              <a:t>Organic pesticides’ safety is tested far less than that of synthetic </a:t>
            </a:r>
            <a:r>
              <a:rPr lang="en-AU" dirty="0"/>
              <a:t>pesticides.</a:t>
            </a:r>
            <a:endParaRPr lang="en-AU" dirty="0" smtClean="0"/>
          </a:p>
          <a:p>
            <a:r>
              <a:rPr lang="en-AU" dirty="0" smtClean="0"/>
              <a:t>Most organic pesticides are less effective</a:t>
            </a:r>
            <a:r>
              <a:rPr lang="en-AU" dirty="0"/>
              <a:t>.</a:t>
            </a:r>
            <a:endParaRPr lang="en-AU" dirty="0" smtClean="0"/>
          </a:p>
          <a:p>
            <a:r>
              <a:rPr lang="en-AU" dirty="0" smtClean="0"/>
              <a:t>People buy organic products thinking they contain no pesticides.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89156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"/>
            <a:ext cx="10820399" cy="1957387"/>
          </a:xfrm>
        </p:spPr>
        <p:txBody>
          <a:bodyPr>
            <a:normAutofit/>
          </a:bodyPr>
          <a:lstStyle/>
          <a:p>
            <a:r>
              <a:rPr lang="en-AU" dirty="0" smtClean="0"/>
              <a:t>Solution 3: Genetic Modification</a:t>
            </a:r>
            <a:br>
              <a:rPr lang="en-AU" dirty="0" smtClean="0"/>
            </a:br>
            <a:r>
              <a:rPr lang="en-AU" dirty="0" smtClean="0"/>
              <a:t>To Reduce The Need For</a:t>
            </a:r>
            <a:br>
              <a:rPr lang="en-AU" dirty="0" smtClean="0"/>
            </a:br>
            <a:r>
              <a:rPr lang="en-AU" dirty="0" smtClean="0"/>
              <a:t>Extra Nitrogen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37" y="1125211"/>
            <a:ext cx="2486026" cy="34534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9" t="17042" r="6591"/>
          <a:stretch/>
        </p:blipFill>
        <p:spPr>
          <a:xfrm>
            <a:off x="4063853" y="2092682"/>
            <a:ext cx="4651522" cy="27274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807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14:gallery dir="l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908242"/>
          </a:xfrm>
        </p:spPr>
        <p:txBody>
          <a:bodyPr/>
          <a:lstStyle/>
          <a:p>
            <a:r>
              <a:rPr lang="en-AU" dirty="0" smtClean="0"/>
              <a:t>The Advantages</a:t>
            </a:r>
            <a:endParaRPr lang="en-AU" dirty="0"/>
          </a:p>
        </p:txBody>
      </p:sp>
      <p:grpSp>
        <p:nvGrpSpPr>
          <p:cNvPr id="5" name="Group 4"/>
          <p:cNvGrpSpPr/>
          <p:nvPr/>
        </p:nvGrpSpPr>
        <p:grpSpPr>
          <a:xfrm>
            <a:off x="713673" y="1432667"/>
            <a:ext cx="9073814" cy="5409632"/>
            <a:chOff x="713673" y="1432667"/>
            <a:chExt cx="9073814" cy="5409632"/>
          </a:xfrm>
        </p:grpSpPr>
        <p:grpSp>
          <p:nvGrpSpPr>
            <p:cNvPr id="11" name="Group 10"/>
            <p:cNvGrpSpPr/>
            <p:nvPr/>
          </p:nvGrpSpPr>
          <p:grpSpPr>
            <a:xfrm>
              <a:off x="713673" y="1432667"/>
              <a:ext cx="6516002" cy="2817917"/>
              <a:chOff x="1312320" y="1476542"/>
              <a:chExt cx="8887168" cy="3843355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667" t="9173" r="13789" b="21357"/>
              <a:stretch/>
            </p:blipFill>
            <p:spPr>
              <a:xfrm>
                <a:off x="1455221" y="1476542"/>
                <a:ext cx="3182853" cy="2961824"/>
              </a:xfrm>
              <a:prstGeom prst="rect">
                <a:avLst/>
              </a:prstGeom>
            </p:spPr>
          </p:pic>
          <p:sp>
            <p:nvSpPr>
              <p:cNvPr id="6" name="Right Arrow 5"/>
              <p:cNvSpPr/>
              <p:nvPr/>
            </p:nvSpPr>
            <p:spPr>
              <a:xfrm>
                <a:off x="4830173" y="2352841"/>
                <a:ext cx="2227006" cy="1842164"/>
              </a:xfrm>
              <a:prstGeom prst="rightArrow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312320" y="4438367"/>
                <a:ext cx="3367469" cy="881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A Large Amount Of Researcher’s Money</a:t>
                </a:r>
                <a:endParaRPr lang="en-AU" b="1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4830173" y="4195005"/>
                <a:ext cx="2227007" cy="503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Creates</a:t>
                </a:r>
                <a:endParaRPr lang="en-AU" b="1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7057177" y="4342017"/>
                <a:ext cx="3142311" cy="881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The Genetically Modified Crop</a:t>
                </a:r>
                <a:endParaRPr lang="en-AU" b="1" dirty="0"/>
              </a:p>
            </p:txBody>
          </p:sp>
        </p:grpSp>
        <p:sp>
          <p:nvSpPr>
            <p:cNvPr id="12" name="Striped Right Arrow 11"/>
            <p:cNvSpPr/>
            <p:nvPr/>
          </p:nvSpPr>
          <p:spPr>
            <a:xfrm rot="5400000">
              <a:off x="7666470" y="2125098"/>
              <a:ext cx="1724783" cy="1589391"/>
            </a:xfrm>
            <a:prstGeom prst="stripedRightArrow">
              <a:avLst>
                <a:gd name="adj1" fmla="val 59902"/>
                <a:gd name="adj2" fmla="val 46428"/>
              </a:avLst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AU" b="1" dirty="0" smtClean="0">
                  <a:solidFill>
                    <a:schemeClr val="tx1"/>
                  </a:solidFill>
                </a:rPr>
                <a:t>Then</a:t>
              </a:r>
              <a:endParaRPr lang="en-AU" b="1" dirty="0">
                <a:solidFill>
                  <a:schemeClr val="tx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96" t="7539" r="14021" b="21420"/>
            <a:stretch/>
          </p:blipFill>
          <p:spPr>
            <a:xfrm>
              <a:off x="7486650" y="3966849"/>
              <a:ext cx="2300837" cy="2215935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7486649" y="6172613"/>
              <a:ext cx="23008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A Small Amount Of Farmer’s Money</a:t>
              </a:r>
              <a:endParaRPr lang="en-AU" b="1" dirty="0"/>
            </a:p>
          </p:txBody>
        </p:sp>
        <p:sp>
          <p:nvSpPr>
            <p:cNvPr id="16" name="Right Arrow 15"/>
            <p:cNvSpPr/>
            <p:nvPr/>
          </p:nvSpPr>
          <p:spPr>
            <a:xfrm flipH="1">
              <a:off x="5620617" y="4821953"/>
              <a:ext cx="1632824" cy="1350660"/>
            </a:xfrm>
            <a:prstGeom prst="rightArrow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620617" y="6172613"/>
              <a:ext cx="1632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Creates</a:t>
              </a:r>
              <a:endParaRPr lang="en-AU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163" y="4388722"/>
              <a:ext cx="2778994" cy="2084245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2156971" y="6472967"/>
              <a:ext cx="2958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A Large Amount Of Crop</a:t>
              </a:r>
              <a:endParaRPr lang="en-AU" b="1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17" y="1916712"/>
            <a:ext cx="1163937" cy="161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689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3000">
        <p15:prstTrans prst="pageCurlDouble"/>
      </p:transition>
    </mc:Choice>
    <mc:Fallback xmlns="">
      <p:transition spd="slow" advTm="1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600575" y="1670859"/>
            <a:ext cx="6870755" cy="2338450"/>
            <a:chOff x="106004" y="2249482"/>
            <a:chExt cx="6525164" cy="2220829"/>
          </a:xfrm>
        </p:grpSpPr>
        <p:grpSp>
          <p:nvGrpSpPr>
            <p:cNvPr id="12" name="Group 11"/>
            <p:cNvGrpSpPr/>
            <p:nvPr/>
          </p:nvGrpSpPr>
          <p:grpSpPr>
            <a:xfrm>
              <a:off x="347493" y="2249482"/>
              <a:ext cx="6283675" cy="2220829"/>
              <a:chOff x="347492" y="2277087"/>
              <a:chExt cx="8743794" cy="3090307"/>
            </a:xfrm>
          </p:grpSpPr>
          <p:grpSp>
            <p:nvGrpSpPr>
              <p:cNvPr id="4" name="Group 3"/>
              <p:cNvGrpSpPr/>
              <p:nvPr/>
            </p:nvGrpSpPr>
            <p:grpSpPr>
              <a:xfrm>
                <a:off x="5009822" y="2277087"/>
                <a:ext cx="4081464" cy="3090307"/>
                <a:chOff x="221128" y="1901991"/>
                <a:chExt cx="4081465" cy="3090307"/>
              </a:xfrm>
            </p:grpSpPr>
            <p:pic>
              <p:nvPicPr>
                <p:cNvPr id="5" name="Picture 4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1129" y="1901991"/>
                  <a:ext cx="4081464" cy="2720975"/>
                </a:xfrm>
                <a:prstGeom prst="rect">
                  <a:avLst/>
                </a:prstGeom>
              </p:spPr>
            </p:pic>
            <p:sp>
              <p:nvSpPr>
                <p:cNvPr id="6" name="&quot;No&quot; Symbol 5"/>
                <p:cNvSpPr/>
                <p:nvPr/>
              </p:nvSpPr>
              <p:spPr>
                <a:xfrm>
                  <a:off x="221129" y="1901991"/>
                  <a:ext cx="4081464" cy="2720975"/>
                </a:xfrm>
                <a:prstGeom prst="noSmoking">
                  <a:avLst>
                    <a:gd name="adj" fmla="val 10117"/>
                  </a:avLst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221128" y="4622966"/>
                  <a:ext cx="408146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Reduced Or No Pesticide Use</a:t>
                  </a:r>
                  <a:endParaRPr lang="en-AU" b="1" dirty="0"/>
                </a:p>
              </p:txBody>
            </p:sp>
          </p:grpSp>
          <p:sp>
            <p:nvSpPr>
              <p:cNvPr id="9" name="TextBox 8"/>
              <p:cNvSpPr txBox="1"/>
              <p:nvPr/>
            </p:nvSpPr>
            <p:spPr>
              <a:xfrm>
                <a:off x="347492" y="4486273"/>
                <a:ext cx="2867196" cy="6210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Nitrogen Efficient Or</a:t>
                </a:r>
                <a:r>
                  <a:rPr lang="en-AU" b="1" dirty="0"/>
                  <a:t> </a:t>
                </a:r>
                <a:r>
                  <a:rPr lang="en-AU" b="1" dirty="0" smtClean="0"/>
                  <a:t>Pest Resistant Crops</a:t>
                </a:r>
                <a:endParaRPr lang="en-AU" b="1" dirty="0"/>
              </a:p>
            </p:txBody>
          </p:sp>
          <p:sp>
            <p:nvSpPr>
              <p:cNvPr id="10" name="Equal 9"/>
              <p:cNvSpPr/>
              <p:nvPr/>
            </p:nvSpPr>
            <p:spPr>
              <a:xfrm>
                <a:off x="3550719" y="2967647"/>
                <a:ext cx="1459103" cy="931139"/>
              </a:xfrm>
              <a:prstGeom prst="mathEqual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004" y="2249482"/>
              <a:ext cx="2543470" cy="1587618"/>
            </a:xfrm>
            <a:prstGeom prst="rect">
              <a:avLst/>
            </a:prstGeom>
          </p:spPr>
        </p:pic>
      </p:grpSp>
      <p:grpSp>
        <p:nvGrpSpPr>
          <p:cNvPr id="2" name="Group 1"/>
          <p:cNvGrpSpPr/>
          <p:nvPr/>
        </p:nvGrpSpPr>
        <p:grpSpPr>
          <a:xfrm>
            <a:off x="428679" y="2840084"/>
            <a:ext cx="3478414" cy="3532141"/>
            <a:chOff x="7864012" y="2696124"/>
            <a:chExt cx="3478414" cy="353214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4012" y="2696124"/>
              <a:ext cx="3478414" cy="2608811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7864012" y="5304935"/>
              <a:ext cx="347841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GM crops are tested for about 10 years, whereas other crops are not.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0328908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2000">
        <p15:prstTrans prst="pageCurlDouble"/>
      </p:transition>
    </mc:Choice>
    <mc:Fallback xmlns="">
      <p:transition spd="slow" advTm="1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847724" y="1282464"/>
            <a:ext cx="11344276" cy="5039881"/>
            <a:chOff x="161924" y="1496777"/>
            <a:chExt cx="11344276" cy="5039881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100" y="2142767"/>
              <a:ext cx="2795904" cy="1617957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5056" y="4346839"/>
              <a:ext cx="5424948" cy="1848932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924" y="2246784"/>
              <a:ext cx="2270909" cy="1513939"/>
            </a:xfrm>
            <a:prstGeom prst="rect">
              <a:avLst/>
            </a:prstGeom>
          </p:spPr>
        </p:pic>
        <p:sp>
          <p:nvSpPr>
            <p:cNvPr id="13" name="Curved Down Arrow 12"/>
            <p:cNvSpPr/>
            <p:nvPr/>
          </p:nvSpPr>
          <p:spPr>
            <a:xfrm>
              <a:off x="1905714" y="2143641"/>
              <a:ext cx="2303851" cy="987442"/>
            </a:xfrm>
            <a:prstGeom prst="curvedDownArrow">
              <a:avLst>
                <a:gd name="adj1" fmla="val 29869"/>
                <a:gd name="adj2" fmla="val 50000"/>
                <a:gd name="adj3" fmla="val 34892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14" name="Curved Down Arrow 13"/>
            <p:cNvSpPr/>
            <p:nvPr/>
          </p:nvSpPr>
          <p:spPr>
            <a:xfrm rot="2754684">
              <a:off x="1901542" y="3530251"/>
              <a:ext cx="2303851" cy="987442"/>
            </a:xfrm>
            <a:prstGeom prst="curvedDownArrow">
              <a:avLst>
                <a:gd name="adj1" fmla="val 29869"/>
                <a:gd name="adj2" fmla="val 50000"/>
                <a:gd name="adj3" fmla="val 34892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432833" y="2252854"/>
              <a:ext cx="12310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Planting GM Crops On</a:t>
              </a:r>
              <a:endParaRPr lang="en-AU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663927" y="3760724"/>
              <a:ext cx="2795904" cy="3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Small Scale Farms</a:t>
              </a:r>
              <a:endParaRPr lang="en-AU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45057" y="6195771"/>
              <a:ext cx="5414775" cy="3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Large Scale Farms</a:t>
              </a:r>
              <a:endParaRPr lang="en-AU" b="1" dirty="0"/>
            </a:p>
          </p:txBody>
        </p:sp>
        <p:sp>
          <p:nvSpPr>
            <p:cNvPr id="18" name="L-Shape 17"/>
            <p:cNvSpPr/>
            <p:nvPr/>
          </p:nvSpPr>
          <p:spPr>
            <a:xfrm rot="2666184" flipH="1">
              <a:off x="6947209" y="1915328"/>
              <a:ext cx="572029" cy="1381938"/>
            </a:xfrm>
            <a:prstGeom prst="corner">
              <a:avLst>
                <a:gd name="adj1" fmla="val 33181"/>
                <a:gd name="adj2" fmla="val 37679"/>
              </a:avLst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470004" y="3361457"/>
              <a:ext cx="16062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Is Affordable</a:t>
              </a:r>
              <a:endParaRPr lang="en-AU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066130" y="2082680"/>
              <a:ext cx="863121" cy="4453978"/>
            </a:xfrm>
            <a:prstGeom prst="rect">
              <a:avLst/>
            </a:prstGeom>
            <a:noFill/>
          </p:spPr>
          <p:txBody>
            <a:bodyPr vert="wordArtVert" wrap="square" rtlCol="0">
              <a:spAutoFit/>
            </a:bodyPr>
            <a:lstStyle/>
            <a:p>
              <a:r>
                <a:rPr lang="en-AU" sz="4000" spc="-2000" dirty="0" smtClean="0">
                  <a:solidFill>
                    <a:srgbClr val="00B050"/>
                  </a:solidFill>
                  <a:latin typeface="Franklin Gothic Heavy" panose="020B0903020102020204" pitchFamily="34" charset="0"/>
                </a:rPr>
                <a:t>THEREFORE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992281" y="3431290"/>
              <a:ext cx="251391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Neither Kind Of Farming Is Disadvantaged</a:t>
              </a:r>
              <a:endParaRPr lang="en-AU" b="1" dirty="0"/>
            </a:p>
          </p:txBody>
        </p:sp>
        <p:cxnSp>
          <p:nvCxnSpPr>
            <p:cNvPr id="30" name="Straight Connector 29"/>
            <p:cNvCxnSpPr/>
            <p:nvPr/>
          </p:nvCxnSpPr>
          <p:spPr>
            <a:xfrm flipV="1">
              <a:off x="8081237" y="2057401"/>
              <a:ext cx="0" cy="4479257"/>
            </a:xfrm>
            <a:prstGeom prst="line">
              <a:avLst/>
            </a:pr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257382" y="3446691"/>
              <a:ext cx="12310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Planting GM Crops On</a:t>
              </a:r>
              <a:endParaRPr lang="en-AU" b="1" dirty="0"/>
            </a:p>
          </p:txBody>
        </p:sp>
        <p:sp>
          <p:nvSpPr>
            <p:cNvPr id="33" name="L-Shape 32"/>
            <p:cNvSpPr/>
            <p:nvPr/>
          </p:nvSpPr>
          <p:spPr>
            <a:xfrm rot="2666184" flipH="1">
              <a:off x="7029103" y="3927260"/>
              <a:ext cx="572029" cy="1381938"/>
            </a:xfrm>
            <a:prstGeom prst="corner">
              <a:avLst>
                <a:gd name="adj1" fmla="val 33181"/>
                <a:gd name="adj2" fmla="val 37679"/>
              </a:avLst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470004" y="5373389"/>
              <a:ext cx="16024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Is Affordable</a:t>
              </a:r>
              <a:endParaRPr lang="en-AU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61924" y="1496777"/>
              <a:ext cx="96821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2800" b="1" u="sng" dirty="0"/>
                <a:t>Genetic </a:t>
              </a:r>
              <a:r>
                <a:rPr lang="en-AU" sz="2800" b="1" u="sng" dirty="0" smtClean="0"/>
                <a:t>Modification by </a:t>
              </a:r>
              <a:r>
                <a:rPr lang="en-AU" sz="2800" b="1" i="1" u="sng" dirty="0" smtClean="0"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Not</a:t>
              </a:r>
              <a:r>
                <a:rPr lang="en-AU" sz="2800" b="1" u="sng" dirty="0" smtClean="0"/>
                <a:t>-For-Profit Organisations</a:t>
              </a:r>
              <a:endParaRPr lang="en-AU" sz="2800" b="1" u="sng" dirty="0"/>
            </a:p>
          </p:txBody>
        </p:sp>
      </p:grpSp>
    </p:spTree>
    <p:extLst>
      <p:ext uri="{BB962C8B-B14F-4D97-AF65-F5344CB8AC3E}">
        <p14:creationId xmlns:p14="http://schemas.microsoft.com/office/powerpoint/2010/main" val="11755721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6000">
        <p15:prstTrans prst="pageCurlDouble"/>
      </p:transition>
    </mc:Choice>
    <mc:Fallback xmlns="">
      <p:transition spd="slow" advTm="1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100013"/>
            <a:ext cx="8610600" cy="1371600"/>
          </a:xfrm>
        </p:spPr>
        <p:txBody>
          <a:bodyPr/>
          <a:lstStyle/>
          <a:p>
            <a:r>
              <a:rPr lang="en-AU" dirty="0" smtClean="0"/>
              <a:t>The Problem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28775"/>
            <a:ext cx="10820400" cy="5029199"/>
          </a:xfrm>
        </p:spPr>
        <p:txBody>
          <a:bodyPr>
            <a:normAutofit/>
          </a:bodyPr>
          <a:lstStyle/>
          <a:p>
            <a:r>
              <a:rPr lang="en-AU" dirty="0" smtClean="0"/>
              <a:t>Nitrogen is used in plants.</a:t>
            </a:r>
            <a:endParaRPr lang="en-AU" dirty="0" smtClean="0">
              <a:solidFill>
                <a:srgbClr val="FF0000"/>
              </a:solidFill>
            </a:endParaRPr>
          </a:p>
          <a:p>
            <a:r>
              <a:rPr lang="en-AU" dirty="0" smtClean="0"/>
              <a:t>However, nitrogen in the atmosphere is not useful to plants.</a:t>
            </a:r>
            <a:endParaRPr lang="en-AU" dirty="0" smtClean="0">
              <a:solidFill>
                <a:srgbClr val="FF0000"/>
              </a:solidFill>
            </a:endParaRPr>
          </a:p>
          <a:p>
            <a:r>
              <a:rPr lang="en-AU" dirty="0" smtClean="0"/>
              <a:t>Plants therefore need other, more reactive chemicals.</a:t>
            </a:r>
            <a:endParaRPr lang="en-AU" dirty="0" smtClean="0">
              <a:solidFill>
                <a:srgbClr val="FF0000"/>
              </a:solidFill>
            </a:endParaRPr>
          </a:p>
          <a:p>
            <a:r>
              <a:rPr lang="en-AU" dirty="0" smtClean="0"/>
              <a:t>For these chemicals to form, nitrogen from the atmosphere needs to be ‘fixed’.</a:t>
            </a:r>
            <a:r>
              <a:rPr lang="en-AU" dirty="0" smtClean="0">
                <a:solidFill>
                  <a:srgbClr val="FF0000"/>
                </a:solidFill>
              </a:rPr>
              <a:t> </a:t>
            </a:r>
            <a:r>
              <a:rPr lang="en-AU" dirty="0" smtClean="0"/>
              <a:t>There are a number of ways this can occur:</a:t>
            </a:r>
          </a:p>
          <a:p>
            <a:pPr lvl="1"/>
            <a:r>
              <a:rPr lang="en-AU" dirty="0" smtClean="0"/>
              <a:t>Lightning </a:t>
            </a:r>
            <a:r>
              <a:rPr lang="en-AU" dirty="0"/>
              <a:t>in the </a:t>
            </a:r>
            <a:r>
              <a:rPr lang="en-AU" dirty="0" smtClean="0"/>
              <a:t>atmosphere.</a:t>
            </a:r>
            <a:endParaRPr lang="en-AU" dirty="0">
              <a:solidFill>
                <a:srgbClr val="FF0000"/>
              </a:solidFill>
            </a:endParaRPr>
          </a:p>
          <a:p>
            <a:pPr lvl="1"/>
            <a:r>
              <a:rPr lang="en-AU" dirty="0" smtClean="0"/>
              <a:t>Industrial processes.</a:t>
            </a:r>
            <a:endParaRPr lang="en-AU" dirty="0">
              <a:solidFill>
                <a:srgbClr val="FF0000"/>
              </a:solidFill>
            </a:endParaRPr>
          </a:p>
          <a:p>
            <a:pPr lvl="1"/>
            <a:r>
              <a:rPr lang="en-AU" dirty="0" smtClean="0"/>
              <a:t>Bacteria.</a:t>
            </a:r>
            <a:endParaRPr lang="en-AU" dirty="0" smtClean="0">
              <a:solidFill>
                <a:srgbClr val="FF0000"/>
              </a:solidFill>
            </a:endParaRPr>
          </a:p>
          <a:p>
            <a:pPr lvl="1"/>
            <a:r>
              <a:rPr lang="en-AU" dirty="0" smtClean="0"/>
              <a:t>Legumes, which include beans</a:t>
            </a:r>
            <a:r>
              <a:rPr lang="en-AU" dirty="0"/>
              <a:t>, peas, peanuts, lentils, and </a:t>
            </a:r>
            <a:r>
              <a:rPr lang="en-AU" dirty="0" smtClean="0"/>
              <a:t>more, can fix their own nitrogen.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003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Other Benefits Of Genetic Modification</a:t>
            </a:r>
            <a:endParaRPr lang="en-AU" dirty="0"/>
          </a:p>
        </p:txBody>
      </p:sp>
      <p:grpSp>
        <p:nvGrpSpPr>
          <p:cNvPr id="3" name="Group 2"/>
          <p:cNvGrpSpPr/>
          <p:nvPr/>
        </p:nvGrpSpPr>
        <p:grpSpPr>
          <a:xfrm>
            <a:off x="309490" y="2057401"/>
            <a:ext cx="6063558" cy="3114872"/>
            <a:chOff x="7483961" y="2493328"/>
            <a:chExt cx="4457804" cy="2289995"/>
          </a:xfrm>
        </p:grpSpPr>
        <p:sp>
          <p:nvSpPr>
            <p:cNvPr id="4" name="TextBox 3"/>
            <p:cNvSpPr txBox="1"/>
            <p:nvPr/>
          </p:nvSpPr>
          <p:spPr>
            <a:xfrm>
              <a:off x="7483961" y="4197120"/>
              <a:ext cx="4457804" cy="586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Individual Nutrients Can Be Added To Foods</a:t>
              </a:r>
              <a:endParaRPr lang="en-AU" b="1" dirty="0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83963" y="2493328"/>
              <a:ext cx="1552371" cy="1041591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89393" y="2744452"/>
              <a:ext cx="1552372" cy="1109703"/>
            </a:xfrm>
            <a:prstGeom prst="rect">
              <a:avLst/>
            </a:prstGeom>
          </p:spPr>
        </p:pic>
        <p:sp>
          <p:nvSpPr>
            <p:cNvPr id="7" name="Right Brace 6"/>
            <p:cNvSpPr/>
            <p:nvPr/>
          </p:nvSpPr>
          <p:spPr>
            <a:xfrm rot="5400000">
              <a:off x="8067399" y="2965770"/>
              <a:ext cx="385496" cy="1552371"/>
            </a:xfrm>
            <a:prstGeom prst="rightBrace">
              <a:avLst>
                <a:gd name="adj1" fmla="val 86888"/>
                <a:gd name="adj2" fmla="val 50000"/>
              </a:avLst>
            </a:prstGeom>
            <a:noFill/>
            <a:ln w="1270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8" name="Curved Connector 7"/>
            <p:cNvCxnSpPr>
              <a:endCxn id="6" idx="0"/>
            </p:cNvCxnSpPr>
            <p:nvPr/>
          </p:nvCxnSpPr>
          <p:spPr>
            <a:xfrm flipV="1">
              <a:off x="8260147" y="2744452"/>
              <a:ext cx="2905432" cy="1234977"/>
            </a:xfrm>
            <a:prstGeom prst="curvedConnector4">
              <a:avLst>
                <a:gd name="adj1" fmla="val 53395"/>
                <a:gd name="adj2" fmla="val 118510"/>
              </a:avLst>
            </a:prstGeom>
            <a:ln w="127000" cap="rnd">
              <a:solidFill>
                <a:srgbClr val="00B050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7200900" y="3681896"/>
            <a:ext cx="4773681" cy="2860638"/>
            <a:chOff x="6732519" y="2866387"/>
            <a:chExt cx="4773681" cy="2860638"/>
          </a:xfrm>
        </p:grpSpPr>
        <p:grpSp>
          <p:nvGrpSpPr>
            <p:cNvPr id="12" name="Group 11"/>
            <p:cNvGrpSpPr/>
            <p:nvPr/>
          </p:nvGrpSpPr>
          <p:grpSpPr>
            <a:xfrm>
              <a:off x="6732519" y="2866387"/>
              <a:ext cx="4773681" cy="2860638"/>
              <a:chOff x="5788128" y="2574680"/>
              <a:chExt cx="3521428" cy="2110223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5370"/>
              <a:stretch/>
            </p:blipFill>
            <p:spPr>
              <a:xfrm>
                <a:off x="5788128" y="2574680"/>
                <a:ext cx="3521428" cy="1837776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5788129" y="2574871"/>
                <a:ext cx="1828074" cy="249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sz="1600" b="1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GM Wheat</a:t>
                </a:r>
                <a:endParaRPr lang="en-AU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788128" y="4412456"/>
                <a:ext cx="3521428" cy="2724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Food Production Can Be Increased</a:t>
                </a:r>
                <a:endParaRPr lang="en-AU" b="1" dirty="0"/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9210674" y="2866646"/>
              <a:ext cx="22955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Non-GM Wheat</a:t>
              </a:r>
              <a:endParaRPr lang="en-AU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34026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1000">
        <p15:prstTrans prst="pageCurlDouble"/>
      </p:transition>
    </mc:Choice>
    <mc:Fallback xmlns="">
      <p:transition spd="slow" advTm="1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495882"/>
            <a:ext cx="7748588" cy="975404"/>
          </a:xfrm>
        </p:spPr>
        <p:txBody>
          <a:bodyPr/>
          <a:lstStyle/>
          <a:p>
            <a:r>
              <a:rPr lang="en-AU" dirty="0" smtClean="0"/>
              <a:t>The Disadvantages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100" y="2142767"/>
            <a:ext cx="2795904" cy="16179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56" y="4346839"/>
            <a:ext cx="5424948" cy="184893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4" y="2246784"/>
            <a:ext cx="2270909" cy="1513939"/>
          </a:xfrm>
          <a:prstGeom prst="rect">
            <a:avLst/>
          </a:prstGeom>
        </p:spPr>
      </p:pic>
      <p:sp>
        <p:nvSpPr>
          <p:cNvPr id="13" name="Curved Down Arrow 12"/>
          <p:cNvSpPr/>
          <p:nvPr/>
        </p:nvSpPr>
        <p:spPr>
          <a:xfrm>
            <a:off x="1901541" y="2246784"/>
            <a:ext cx="2303851" cy="987442"/>
          </a:xfrm>
          <a:prstGeom prst="curvedDownArrow">
            <a:avLst>
              <a:gd name="adj1" fmla="val 29869"/>
              <a:gd name="adj2" fmla="val 50000"/>
              <a:gd name="adj3" fmla="val 3489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14" name="Curved Down Arrow 13"/>
          <p:cNvSpPr/>
          <p:nvPr/>
        </p:nvSpPr>
        <p:spPr>
          <a:xfrm rot="2754684">
            <a:off x="1901542" y="3530251"/>
            <a:ext cx="2303851" cy="987442"/>
          </a:xfrm>
          <a:prstGeom prst="curvedDownArrow">
            <a:avLst>
              <a:gd name="adj1" fmla="val 29869"/>
              <a:gd name="adj2" fmla="val 50000"/>
              <a:gd name="adj3" fmla="val 3489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32833" y="2252854"/>
            <a:ext cx="1231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 smtClean="0"/>
              <a:t>Planting GM Crops On</a:t>
            </a:r>
            <a:endParaRPr lang="en-AU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663927" y="3760724"/>
            <a:ext cx="2795904" cy="3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 smtClean="0"/>
              <a:t>Small Scale Farms</a:t>
            </a:r>
            <a:endParaRPr lang="en-AU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045057" y="6195771"/>
            <a:ext cx="5414775" cy="3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 smtClean="0"/>
              <a:t>Large Scale Farms</a:t>
            </a:r>
            <a:endParaRPr lang="en-AU" b="1" dirty="0"/>
          </a:p>
        </p:txBody>
      </p:sp>
      <p:sp>
        <p:nvSpPr>
          <p:cNvPr id="18" name="L-Shape 17"/>
          <p:cNvSpPr/>
          <p:nvPr/>
        </p:nvSpPr>
        <p:spPr>
          <a:xfrm rot="2666184" flipH="1">
            <a:off x="6750225" y="2397583"/>
            <a:ext cx="291707" cy="704721"/>
          </a:xfrm>
          <a:prstGeom prst="corner">
            <a:avLst>
              <a:gd name="adj1" fmla="val 33181"/>
              <a:gd name="adj2" fmla="val 37679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TextBox 20"/>
          <p:cNvSpPr txBox="1"/>
          <p:nvPr/>
        </p:nvSpPr>
        <p:spPr>
          <a:xfrm>
            <a:off x="6470004" y="3361457"/>
            <a:ext cx="1606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 smtClean="0"/>
              <a:t>Is Often Affordable</a:t>
            </a:r>
            <a:endParaRPr lang="en-AU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8066130" y="2082680"/>
            <a:ext cx="863121" cy="4453978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en-AU" sz="4000" spc="-2000" dirty="0" smtClean="0">
                <a:solidFill>
                  <a:srgbClr val="C00000"/>
                </a:solidFill>
                <a:latin typeface="Franklin Gothic Heavy" panose="020B0903020102020204" pitchFamily="34" charset="0"/>
              </a:rPr>
              <a:t>THEREFORE</a:t>
            </a:r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8081237" y="2057401"/>
            <a:ext cx="0" cy="4479257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257382" y="3446691"/>
            <a:ext cx="1231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 smtClean="0"/>
              <a:t>Planting GM Crops On</a:t>
            </a:r>
            <a:endParaRPr lang="en-AU" b="1" dirty="0"/>
          </a:p>
        </p:txBody>
      </p:sp>
      <p:sp>
        <p:nvSpPr>
          <p:cNvPr id="33" name="L-Shape 32"/>
          <p:cNvSpPr/>
          <p:nvPr/>
        </p:nvSpPr>
        <p:spPr>
          <a:xfrm rot="2666184" flipH="1">
            <a:off x="7029103" y="3927260"/>
            <a:ext cx="572029" cy="1381938"/>
          </a:xfrm>
          <a:prstGeom prst="corner">
            <a:avLst>
              <a:gd name="adj1" fmla="val 33181"/>
              <a:gd name="adj2" fmla="val 3767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4" name="TextBox 33"/>
          <p:cNvSpPr txBox="1"/>
          <p:nvPr/>
        </p:nvSpPr>
        <p:spPr>
          <a:xfrm>
            <a:off x="6470004" y="5373389"/>
            <a:ext cx="160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 smtClean="0"/>
              <a:t>Is Affordable</a:t>
            </a:r>
            <a:endParaRPr lang="en-AU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161924" y="1496777"/>
            <a:ext cx="96821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b="1" u="sng" dirty="0"/>
              <a:t>Genetic </a:t>
            </a:r>
            <a:r>
              <a:rPr lang="en-AU" sz="2800" b="1" u="sng" dirty="0" smtClean="0"/>
              <a:t>Modification by </a:t>
            </a:r>
            <a:r>
              <a:rPr lang="en-AU" sz="2800" b="1" i="1" u="sng" dirty="0" smtClean="0"/>
              <a:t>For</a:t>
            </a:r>
            <a:r>
              <a:rPr lang="en-AU" sz="2800" b="1" u="sng" dirty="0" smtClean="0"/>
              <a:t>-Profit Companies</a:t>
            </a:r>
            <a:endParaRPr lang="en-AU" sz="2800" b="1" u="sng" dirty="0"/>
          </a:p>
        </p:txBody>
      </p:sp>
      <p:sp>
        <p:nvSpPr>
          <p:cNvPr id="23" name="Cross 22"/>
          <p:cNvSpPr/>
          <p:nvPr/>
        </p:nvSpPr>
        <p:spPr>
          <a:xfrm rot="2662131">
            <a:off x="7205011" y="2704822"/>
            <a:ext cx="661182" cy="661182"/>
          </a:xfrm>
          <a:prstGeom prst="plus">
            <a:avLst>
              <a:gd name="adj" fmla="val 41335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56"/>
          <a:stretch/>
        </p:blipFill>
        <p:spPr>
          <a:xfrm>
            <a:off x="8900199" y="2252777"/>
            <a:ext cx="1511776" cy="81340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305" y="2246784"/>
            <a:ext cx="1415954" cy="819396"/>
          </a:xfrm>
          <a:prstGeom prst="rect">
            <a:avLst/>
          </a:prstGeom>
        </p:spPr>
      </p:pic>
      <p:sp>
        <p:nvSpPr>
          <p:cNvPr id="26" name="Equal 25"/>
          <p:cNvSpPr/>
          <p:nvPr/>
        </p:nvSpPr>
        <p:spPr>
          <a:xfrm>
            <a:off x="9271509" y="3220890"/>
            <a:ext cx="769155" cy="584742"/>
          </a:xfrm>
          <a:prstGeom prst="mathEqual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27" name="Equal 26"/>
          <p:cNvSpPr/>
          <p:nvPr/>
        </p:nvSpPr>
        <p:spPr>
          <a:xfrm>
            <a:off x="10871704" y="3220890"/>
            <a:ext cx="769155" cy="584742"/>
          </a:xfrm>
          <a:prstGeom prst="mathEqual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4" t="9716" r="13980" b="20876"/>
          <a:stretch/>
        </p:blipFill>
        <p:spPr>
          <a:xfrm>
            <a:off x="8935661" y="3839095"/>
            <a:ext cx="1440850" cy="13557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7" t="9990" r="13758" b="21423"/>
          <a:stretch/>
        </p:blipFill>
        <p:spPr>
          <a:xfrm>
            <a:off x="10516127" y="3838145"/>
            <a:ext cx="1480308" cy="135768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8822012" y="5389706"/>
            <a:ext cx="3282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 smtClean="0"/>
              <a:t>Small Scale Farming Is </a:t>
            </a:r>
            <a:r>
              <a:rPr lang="en-AU" b="1" dirty="0"/>
              <a:t>P</a:t>
            </a:r>
            <a:r>
              <a:rPr lang="en-AU" b="1" dirty="0" smtClean="0"/>
              <a:t>artially Disadvantaged</a:t>
            </a: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677525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8000">
        <p15:prstTrans prst="pageCurlDouble"/>
      </p:transition>
    </mc:Choice>
    <mc:Fallback xmlns="">
      <p:transition spd="slow" advTm="1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540793" y="1843089"/>
            <a:ext cx="11651207" cy="4352899"/>
            <a:chOff x="297527" y="2057402"/>
            <a:chExt cx="11651207" cy="4352899"/>
          </a:xfrm>
        </p:grpSpPr>
        <p:grpSp>
          <p:nvGrpSpPr>
            <p:cNvPr id="3" name="Group 2"/>
            <p:cNvGrpSpPr/>
            <p:nvPr/>
          </p:nvGrpSpPr>
          <p:grpSpPr>
            <a:xfrm>
              <a:off x="297527" y="2057402"/>
              <a:ext cx="6074698" cy="2342064"/>
              <a:chOff x="297527" y="2057401"/>
              <a:chExt cx="6031764" cy="2325511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9404" y="2057401"/>
                <a:ext cx="3129887" cy="1956179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5767" y="2057401"/>
                <a:ext cx="1408171" cy="1956179"/>
              </a:xfrm>
              <a:prstGeom prst="rect">
                <a:avLst/>
              </a:prstGeom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297527" y="4013580"/>
                <a:ext cx="15645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GM</a:t>
                </a:r>
                <a:endParaRPr lang="en-AU" b="1" dirty="0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199404" y="4013580"/>
                <a:ext cx="31298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Natural</a:t>
                </a:r>
                <a:endParaRPr lang="en-AU" b="1" dirty="0"/>
              </a:p>
            </p:txBody>
          </p:sp>
          <p:sp>
            <p:nvSpPr>
              <p:cNvPr id="8" name="Not Equal 7"/>
              <p:cNvSpPr/>
              <p:nvPr/>
            </p:nvSpPr>
            <p:spPr>
              <a:xfrm>
                <a:off x="1705698" y="2421341"/>
                <a:ext cx="1493706" cy="1228299"/>
              </a:xfrm>
              <a:prstGeom prst="mathNotEqual">
                <a:avLst>
                  <a:gd name="adj1" fmla="val 17964"/>
                  <a:gd name="adj2" fmla="val 6600000"/>
                  <a:gd name="adj3" fmla="val 1176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5916970" y="5763970"/>
              <a:ext cx="60317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/>
                <a:t>GM foods are often considered unhealthy and damaging to the environment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8322" y="3892499"/>
              <a:ext cx="2777254" cy="1832093"/>
            </a:xfrm>
            <a:prstGeom prst="rect">
              <a:avLst/>
            </a:prstGeom>
          </p:spPr>
        </p:pic>
        <p:grpSp>
          <p:nvGrpSpPr>
            <p:cNvPr id="17" name="Group 16"/>
            <p:cNvGrpSpPr/>
            <p:nvPr/>
          </p:nvGrpSpPr>
          <p:grpSpPr>
            <a:xfrm>
              <a:off x="3119378" y="4591424"/>
              <a:ext cx="2536997" cy="1719547"/>
              <a:chOff x="2962216" y="4615265"/>
              <a:chExt cx="2536997" cy="1719547"/>
            </a:xfrm>
          </p:grpSpPr>
          <p:sp>
            <p:nvSpPr>
              <p:cNvPr id="11" name="Down Arrow 10"/>
              <p:cNvSpPr/>
              <p:nvPr/>
            </p:nvSpPr>
            <p:spPr>
              <a:xfrm rot="18021351">
                <a:off x="3370941" y="4206540"/>
                <a:ext cx="1719547" cy="2536997"/>
              </a:xfrm>
              <a:prstGeom prst="downArrow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sz="3600" b="1" dirty="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3667430" y="5102102"/>
                <a:ext cx="97155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/>
                <a:r>
                  <a:rPr lang="en-AU" sz="3600" b="1" dirty="0" smtClean="0">
                    <a:solidFill>
                      <a:prstClr val="white"/>
                    </a:solidFill>
                  </a:rPr>
                  <a:t>SO</a:t>
                </a:r>
                <a:endParaRPr lang="en-AU" sz="3600" b="1" dirty="0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81146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9000">
        <p15:prstTrans prst="pageCurlDouble"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1464"/>
            <a:ext cx="10820399" cy="942974"/>
          </a:xfrm>
        </p:spPr>
        <p:txBody>
          <a:bodyPr>
            <a:normAutofit/>
          </a:bodyPr>
          <a:lstStyle/>
          <a:p>
            <a:r>
              <a:rPr lang="en-AU" dirty="0" smtClean="0"/>
              <a:t>Solution 4: Crop Rotation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557213"/>
            <a:ext cx="2957513" cy="32768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288" y="1623065"/>
            <a:ext cx="4398698" cy="29492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651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4000">
        <p14:gallery dir="l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277225" cy="1293028"/>
          </a:xfrm>
        </p:spPr>
        <p:txBody>
          <a:bodyPr/>
          <a:lstStyle/>
          <a:p>
            <a:r>
              <a:rPr lang="en-AU" dirty="0" smtClean="0"/>
              <a:t>The Advantages</a:t>
            </a:r>
            <a:endParaRPr lang="en-AU" dirty="0"/>
          </a:p>
        </p:txBody>
      </p:sp>
      <p:grpSp>
        <p:nvGrpSpPr>
          <p:cNvPr id="18" name="Group 17"/>
          <p:cNvGrpSpPr/>
          <p:nvPr/>
        </p:nvGrpSpPr>
        <p:grpSpPr>
          <a:xfrm>
            <a:off x="875163" y="1925238"/>
            <a:ext cx="10631037" cy="4146950"/>
            <a:chOff x="250413" y="1506791"/>
            <a:chExt cx="10392500" cy="4053901"/>
          </a:xfrm>
        </p:grpSpPr>
        <p:grpSp>
          <p:nvGrpSpPr>
            <p:cNvPr id="11" name="Group 10"/>
            <p:cNvGrpSpPr/>
            <p:nvPr/>
          </p:nvGrpSpPr>
          <p:grpSpPr>
            <a:xfrm>
              <a:off x="4377012" y="2110005"/>
              <a:ext cx="3316628" cy="3075430"/>
              <a:chOff x="6274320" y="1565515"/>
              <a:chExt cx="3316628" cy="307543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78621" y="1565515"/>
                <a:ext cx="1412327" cy="1961952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74320" y="2234584"/>
                <a:ext cx="2464049" cy="1425917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61504" y="3051435"/>
                <a:ext cx="2395538" cy="1589510"/>
              </a:xfrm>
              <a:prstGeom prst="rect">
                <a:avLst/>
              </a:prstGeom>
            </p:spPr>
          </p:pic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413" y="1943524"/>
              <a:ext cx="2301363" cy="2549867"/>
            </a:xfrm>
            <a:prstGeom prst="rect">
              <a:avLst/>
            </a:prstGeom>
          </p:spPr>
        </p:pic>
        <p:sp>
          <p:nvSpPr>
            <p:cNvPr id="13" name="Curved Down Arrow 12"/>
            <p:cNvSpPr/>
            <p:nvPr/>
          </p:nvSpPr>
          <p:spPr>
            <a:xfrm>
              <a:off x="1872129" y="1506791"/>
              <a:ext cx="2882308" cy="1036384"/>
            </a:xfrm>
            <a:prstGeom prst="curvedDownArrow">
              <a:avLst>
                <a:gd name="adj1" fmla="val 29869"/>
                <a:gd name="adj2" fmla="val 50000"/>
                <a:gd name="adj3" fmla="val 34892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2447742" y="1797449"/>
              <a:ext cx="160588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Using Crop Rotation Combined With</a:t>
              </a:r>
              <a:endParaRPr lang="en-AU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77012" y="5191360"/>
              <a:ext cx="3590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Any Other Method</a:t>
              </a:r>
              <a:endParaRPr lang="en-AU" b="1" dirty="0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387435" y="2305207"/>
              <a:ext cx="2255478" cy="2555320"/>
              <a:chOff x="8230303" y="2931490"/>
              <a:chExt cx="1602434" cy="1815461"/>
            </a:xfrm>
          </p:grpSpPr>
          <p:sp>
            <p:nvSpPr>
              <p:cNvPr id="15" name="L-Shape 14"/>
              <p:cNvSpPr/>
              <p:nvPr/>
            </p:nvSpPr>
            <p:spPr>
              <a:xfrm rot="2666184" flipH="1">
                <a:off x="8789402" y="2931490"/>
                <a:ext cx="572029" cy="1381938"/>
              </a:xfrm>
              <a:prstGeom prst="corner">
                <a:avLst>
                  <a:gd name="adj1" fmla="val 33181"/>
                  <a:gd name="adj2" fmla="val 37679"/>
                </a:avLst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230303" y="4377619"/>
                <a:ext cx="160243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Works Well</a:t>
                </a:r>
                <a:endParaRPr lang="en-AU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643237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5000">
        <p15:prstTrans prst="pageCurlDouble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072063" y="771737"/>
            <a:ext cx="6337965" cy="5371784"/>
            <a:chOff x="5257800" y="1208161"/>
            <a:chExt cx="6337965" cy="5371784"/>
          </a:xfrm>
        </p:grpSpPr>
        <p:grpSp>
          <p:nvGrpSpPr>
            <p:cNvPr id="27" name="Group 26"/>
            <p:cNvGrpSpPr/>
            <p:nvPr/>
          </p:nvGrpSpPr>
          <p:grpSpPr>
            <a:xfrm>
              <a:off x="8347740" y="1208161"/>
              <a:ext cx="3248025" cy="2562556"/>
              <a:chOff x="8250824" y="1187175"/>
              <a:chExt cx="3248025" cy="2562556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90270" y="1462374"/>
                <a:ext cx="1490436" cy="1117827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50824" y="1462374"/>
                <a:ext cx="1490436" cy="1117827"/>
              </a:xfrm>
              <a:prstGeom prst="rect">
                <a:avLst/>
              </a:prstGeom>
            </p:spPr>
          </p:pic>
          <p:grpSp>
            <p:nvGrpSpPr>
              <p:cNvPr id="26" name="Group 25"/>
              <p:cNvGrpSpPr/>
              <p:nvPr/>
            </p:nvGrpSpPr>
            <p:grpSpPr>
              <a:xfrm rot="5400000">
                <a:off x="9001948" y="1330727"/>
                <a:ext cx="1668229" cy="1381125"/>
                <a:chOff x="8041425" y="3277494"/>
                <a:chExt cx="1668229" cy="1381125"/>
              </a:xfrm>
            </p:grpSpPr>
            <p:sp>
              <p:nvSpPr>
                <p:cNvPr id="23" name="Circular Arrow 22"/>
                <p:cNvSpPr/>
                <p:nvPr/>
              </p:nvSpPr>
              <p:spPr>
                <a:xfrm rot="5400000">
                  <a:off x="8323766" y="3272732"/>
                  <a:ext cx="1381125" cy="1390650"/>
                </a:xfrm>
                <a:prstGeom prst="circularArrow">
                  <a:avLst/>
                </a:prstGeom>
                <a:solidFill>
                  <a:srgbClr val="00B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Circular Arrow 23"/>
                <p:cNvSpPr/>
                <p:nvPr/>
              </p:nvSpPr>
              <p:spPr>
                <a:xfrm rot="16200000">
                  <a:off x="8046187" y="3272732"/>
                  <a:ext cx="1381125" cy="1390650"/>
                </a:xfrm>
                <a:prstGeom prst="circularArrow">
                  <a:avLst/>
                </a:prstGeom>
                <a:solidFill>
                  <a:srgbClr val="00B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8250824" y="2826401"/>
                <a:ext cx="324802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Purely legume farms can have too much nitrogen, damaging the environment</a:t>
                </a:r>
                <a:endParaRPr lang="en-AU" b="1" dirty="0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144942" y="3935048"/>
              <a:ext cx="1093879" cy="1639942"/>
              <a:chOff x="7619880" y="1187472"/>
              <a:chExt cx="1093879" cy="1639942"/>
            </a:xfrm>
          </p:grpSpPr>
          <p:sp>
            <p:nvSpPr>
              <p:cNvPr id="28" name="Right Arrow 27"/>
              <p:cNvSpPr/>
              <p:nvPr/>
            </p:nvSpPr>
            <p:spPr>
              <a:xfrm rot="7242735">
                <a:off x="7346849" y="1460503"/>
                <a:ext cx="1639942" cy="1093879"/>
              </a:xfrm>
              <a:prstGeom prst="rightArrow">
                <a:avLst>
                  <a:gd name="adj1" fmla="val 50000"/>
                  <a:gd name="adj2" fmla="val 66846"/>
                </a:avLst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7682420" y="1771874"/>
                <a:ext cx="9185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So</a:t>
                </a:r>
                <a:endParaRPr lang="en-AU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5257800" y="4213282"/>
              <a:ext cx="4830780" cy="2366663"/>
              <a:chOff x="5257800" y="4213282"/>
              <a:chExt cx="4830780" cy="2366663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247"/>
              <a:stretch/>
            </p:blipFill>
            <p:spPr>
              <a:xfrm>
                <a:off x="6845124" y="4213282"/>
                <a:ext cx="1656132" cy="1720332"/>
              </a:xfrm>
              <a:prstGeom prst="rect">
                <a:avLst/>
              </a:prstGeom>
            </p:spPr>
          </p:pic>
          <p:sp>
            <p:nvSpPr>
              <p:cNvPr id="34" name="TextBox 33"/>
              <p:cNvSpPr txBox="1"/>
              <p:nvPr/>
            </p:nvSpPr>
            <p:spPr>
              <a:xfrm>
                <a:off x="5257800" y="5933614"/>
                <a:ext cx="48307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Rotating Legumes With Other Crops Is The Best Way To Farm Legumes</a:t>
                </a:r>
                <a:endParaRPr lang="en-AU" b="1" dirty="0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205178" y="1770608"/>
            <a:ext cx="4251403" cy="3627674"/>
            <a:chOff x="854868" y="1803872"/>
            <a:chExt cx="4081464" cy="3482667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868" y="1803872"/>
              <a:ext cx="4081464" cy="2720975"/>
            </a:xfrm>
            <a:prstGeom prst="rect">
              <a:avLst/>
            </a:prstGeom>
          </p:spPr>
        </p:pic>
        <p:sp>
          <p:nvSpPr>
            <p:cNvPr id="37" name="&quot;No&quot; Symbol 36"/>
            <p:cNvSpPr/>
            <p:nvPr/>
          </p:nvSpPr>
          <p:spPr>
            <a:xfrm>
              <a:off x="854868" y="1803872"/>
              <a:ext cx="4081464" cy="2720975"/>
            </a:xfrm>
            <a:prstGeom prst="noSmoking">
              <a:avLst>
                <a:gd name="adj" fmla="val 10117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54868" y="4524847"/>
              <a:ext cx="4081464" cy="7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It can be used with or without pesticides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9499248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4000">
        <p15:prstTrans prst="pageCurlDouble"/>
      </p:transition>
    </mc:Choice>
    <mc:Fallback xmlns="">
      <p:transition spd="slow" advTm="1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548" y="337140"/>
            <a:ext cx="9420225" cy="1073745"/>
          </a:xfrm>
        </p:spPr>
        <p:txBody>
          <a:bodyPr>
            <a:normAutofit/>
          </a:bodyPr>
          <a:lstStyle/>
          <a:p>
            <a:r>
              <a:rPr lang="en-AU" dirty="0" smtClean="0"/>
              <a:t>The Disadvantages</a:t>
            </a:r>
            <a:endParaRPr lang="en-AU" dirty="0"/>
          </a:p>
        </p:txBody>
      </p:sp>
      <p:grpSp>
        <p:nvGrpSpPr>
          <p:cNvPr id="3" name="Group 2"/>
          <p:cNvGrpSpPr/>
          <p:nvPr/>
        </p:nvGrpSpPr>
        <p:grpSpPr>
          <a:xfrm>
            <a:off x="627988" y="1410887"/>
            <a:ext cx="11429708" cy="5386933"/>
            <a:chOff x="627988" y="1410887"/>
            <a:chExt cx="11429708" cy="5386933"/>
          </a:xfrm>
        </p:grpSpPr>
        <p:grpSp>
          <p:nvGrpSpPr>
            <p:cNvPr id="44" name="Group 43"/>
            <p:cNvGrpSpPr/>
            <p:nvPr/>
          </p:nvGrpSpPr>
          <p:grpSpPr>
            <a:xfrm>
              <a:off x="627988" y="1410887"/>
              <a:ext cx="11429708" cy="5386933"/>
              <a:chOff x="627988" y="1410887"/>
              <a:chExt cx="11429708" cy="5386933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627988" y="1410887"/>
                <a:ext cx="6091661" cy="2425672"/>
                <a:chOff x="527976" y="2057402"/>
                <a:chExt cx="6740709" cy="2684121"/>
              </a:xfrm>
            </p:grpSpPr>
            <p:pic>
              <p:nvPicPr>
                <p:cNvPr id="4" name="Picture 3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7976" y="2057403"/>
                  <a:ext cx="3058187" cy="2037789"/>
                </a:xfrm>
                <a:prstGeom prst="rect">
                  <a:avLst/>
                </a:prstGeom>
              </p:spPr>
            </p:pic>
            <p:sp>
              <p:nvSpPr>
                <p:cNvPr id="5" name="TextBox 4"/>
                <p:cNvSpPr txBox="1"/>
                <p:nvPr/>
              </p:nvSpPr>
              <p:spPr>
                <a:xfrm>
                  <a:off x="527976" y="4095192"/>
                  <a:ext cx="305818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Buying Large Quantities Of Seeds</a:t>
                  </a:r>
                  <a:endParaRPr lang="en-AU" b="1" dirty="0"/>
                </a:p>
              </p:txBody>
            </p:sp>
            <p:sp>
              <p:nvSpPr>
                <p:cNvPr id="6" name="Equal 5"/>
                <p:cNvSpPr/>
                <p:nvPr/>
              </p:nvSpPr>
              <p:spPr>
                <a:xfrm>
                  <a:off x="3586164" y="2457775"/>
                  <a:ext cx="1504339" cy="1237043"/>
                </a:xfrm>
                <a:prstGeom prst="mathEqual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>
                    <a:solidFill>
                      <a:schemeClr val="tx1"/>
                    </a:solidFill>
                  </a:endParaRPr>
                </a:p>
              </p:txBody>
            </p:sp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415" t="8437" r="13589" b="20464"/>
                <a:stretch/>
              </p:blipFill>
              <p:spPr>
                <a:xfrm>
                  <a:off x="5090501" y="2057402"/>
                  <a:ext cx="2178184" cy="2031996"/>
                </a:xfrm>
                <a:prstGeom prst="rect">
                  <a:avLst/>
                </a:prstGeom>
              </p:spPr>
            </p:pic>
            <p:sp>
              <p:nvSpPr>
                <p:cNvPr id="9" name="TextBox 8"/>
                <p:cNvSpPr txBox="1"/>
                <p:nvPr/>
              </p:nvSpPr>
              <p:spPr>
                <a:xfrm>
                  <a:off x="5090500" y="4077163"/>
                  <a:ext cx="2178184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Cheap Per Amount Of Seed</a:t>
                  </a:r>
                  <a:endParaRPr lang="en-AU" b="1" dirty="0"/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627988" y="4326208"/>
                <a:ext cx="2763721" cy="2425669"/>
                <a:chOff x="513689" y="4210052"/>
                <a:chExt cx="2528314" cy="2219058"/>
              </a:xfrm>
            </p:grpSpPr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3689" y="4210052"/>
                  <a:ext cx="2528314" cy="1684713"/>
                </a:xfrm>
                <a:prstGeom prst="rect">
                  <a:avLst/>
                </a:prstGeom>
              </p:spPr>
            </p:pic>
            <p:sp>
              <p:nvSpPr>
                <p:cNvPr id="15" name="TextBox 14"/>
                <p:cNvSpPr txBox="1"/>
                <p:nvPr/>
              </p:nvSpPr>
              <p:spPr>
                <a:xfrm>
                  <a:off x="513689" y="5894765"/>
                  <a:ext cx="2528314" cy="5343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Buying Large Quantities Of Seeds</a:t>
                  </a:r>
                  <a:endParaRPr lang="en-AU" b="1" dirty="0"/>
                </a:p>
              </p:txBody>
            </p:sp>
          </p:grpSp>
          <p:sp>
            <p:nvSpPr>
              <p:cNvPr id="18" name="TextBox 17"/>
              <p:cNvSpPr txBox="1"/>
              <p:nvPr/>
            </p:nvSpPr>
            <p:spPr>
              <a:xfrm>
                <a:off x="4704344" y="6151489"/>
                <a:ext cx="248631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Buying Multiple Crops</a:t>
                </a:r>
                <a:endParaRPr lang="en-AU" b="1" dirty="0"/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4704343" y="4165798"/>
                <a:ext cx="2486318" cy="1996830"/>
                <a:chOff x="4242830" y="4063306"/>
                <a:chExt cx="2274539" cy="1826745"/>
              </a:xfrm>
            </p:grpSpPr>
            <p:pic>
              <p:nvPicPr>
                <p:cNvPr id="23" name="Picture 22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72415" y="4110849"/>
                  <a:ext cx="1639253" cy="1531278"/>
                </a:xfrm>
                <a:prstGeom prst="rect">
                  <a:avLst/>
                </a:prstGeom>
              </p:spPr>
            </p:pic>
            <p:pic>
              <p:nvPicPr>
                <p:cNvPr id="22" name="Picture 21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05510" y="4063306"/>
                  <a:ext cx="923729" cy="1385267"/>
                </a:xfrm>
                <a:prstGeom prst="rect">
                  <a:avLst/>
                </a:prstGeom>
              </p:spPr>
            </p:pic>
            <p:pic>
              <p:nvPicPr>
                <p:cNvPr id="19" name="Picture 18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42830" y="4906644"/>
                  <a:ext cx="1486457" cy="929036"/>
                </a:xfrm>
                <a:prstGeom prst="rect">
                  <a:avLst/>
                </a:prstGeom>
              </p:spPr>
            </p:pic>
            <p:pic>
              <p:nvPicPr>
                <p:cNvPr id="20" name="Picture 19"/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26933" y="4772224"/>
                  <a:ext cx="1490436" cy="1117827"/>
                </a:xfrm>
                <a:prstGeom prst="rect">
                  <a:avLst/>
                </a:prstGeom>
              </p:spPr>
            </p:pic>
          </p:grpSp>
          <p:sp>
            <p:nvSpPr>
              <p:cNvPr id="16" name="Not Equal 15"/>
              <p:cNvSpPr/>
              <p:nvPr/>
            </p:nvSpPr>
            <p:spPr>
              <a:xfrm>
                <a:off x="3391709" y="4688027"/>
                <a:ext cx="1359489" cy="1117929"/>
              </a:xfrm>
              <a:prstGeom prst="mathNotEqual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" name="Group 42"/>
              <p:cNvGrpSpPr/>
              <p:nvPr/>
            </p:nvGrpSpPr>
            <p:grpSpPr>
              <a:xfrm>
                <a:off x="7468877" y="1623938"/>
                <a:ext cx="863121" cy="4479257"/>
                <a:chOff x="7468877" y="1623938"/>
                <a:chExt cx="863121" cy="4479257"/>
              </a:xfrm>
            </p:grpSpPr>
            <p:sp>
              <p:nvSpPr>
                <p:cNvPr id="31" name="TextBox 30"/>
                <p:cNvSpPr txBox="1"/>
                <p:nvPr/>
              </p:nvSpPr>
              <p:spPr>
                <a:xfrm>
                  <a:off x="7468877" y="1649217"/>
                  <a:ext cx="863121" cy="4453978"/>
                </a:xfrm>
                <a:prstGeom prst="rect">
                  <a:avLst/>
                </a:prstGeom>
                <a:noFill/>
              </p:spPr>
              <p:txBody>
                <a:bodyPr vert="wordArtVert" wrap="square" rtlCol="0">
                  <a:spAutoFit/>
                </a:bodyPr>
                <a:lstStyle/>
                <a:p>
                  <a:r>
                    <a:rPr lang="en-AU" sz="4000" spc="-2000" dirty="0" smtClean="0">
                      <a:solidFill>
                        <a:srgbClr val="C00000"/>
                      </a:solidFill>
                      <a:latin typeface="Franklin Gothic Heavy" panose="020B0903020102020204" pitchFamily="34" charset="0"/>
                    </a:rPr>
                    <a:t>THEREFORE</a:t>
                  </a:r>
                </a:p>
              </p:txBody>
            </p:sp>
            <p:cxnSp>
              <p:nvCxnSpPr>
                <p:cNvPr id="32" name="Straight Connector 31"/>
                <p:cNvCxnSpPr/>
                <p:nvPr/>
              </p:nvCxnSpPr>
              <p:spPr>
                <a:xfrm flipV="1">
                  <a:off x="7483984" y="1623938"/>
                  <a:ext cx="0" cy="4479257"/>
                </a:xfrm>
                <a:prstGeom prst="line">
                  <a:avLst/>
                </a:prstGeom>
                <a:ln w="28575"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/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415" t="8437" r="13589" b="20464"/>
              <a:stretch/>
            </p:blipFill>
            <p:spPr>
              <a:xfrm>
                <a:off x="10692831" y="2563297"/>
                <a:ext cx="1364865" cy="1273262"/>
              </a:xfrm>
              <a:prstGeom prst="rect">
                <a:avLst/>
              </a:prstGeom>
            </p:spPr>
          </p:pic>
          <p:grpSp>
            <p:nvGrpSpPr>
              <p:cNvPr id="34" name="Group 33"/>
              <p:cNvGrpSpPr/>
              <p:nvPr/>
            </p:nvGrpSpPr>
            <p:grpSpPr>
              <a:xfrm>
                <a:off x="8248320" y="2750732"/>
                <a:ext cx="1291740" cy="1037432"/>
                <a:chOff x="4372915" y="5015806"/>
                <a:chExt cx="2274539" cy="1826745"/>
              </a:xfrm>
            </p:grpSpPr>
            <p:pic>
              <p:nvPicPr>
                <p:cNvPr id="35" name="Picture 34"/>
                <p:cNvPicPr>
                  <a:picLocks noChangeAspect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02500" y="5063349"/>
                  <a:ext cx="1639253" cy="1531279"/>
                </a:xfrm>
                <a:prstGeom prst="rect">
                  <a:avLst/>
                </a:prstGeom>
              </p:spPr>
            </p:pic>
            <p:pic>
              <p:nvPicPr>
                <p:cNvPr id="36" name="Picture 35"/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535595" y="5015806"/>
                  <a:ext cx="923730" cy="1385267"/>
                </a:xfrm>
                <a:prstGeom prst="rect">
                  <a:avLst/>
                </a:prstGeom>
              </p:spPr>
            </p:pic>
            <p:pic>
              <p:nvPicPr>
                <p:cNvPr id="37" name="Picture 36"/>
                <p:cNvPicPr>
                  <a:picLocks noChangeAspect="1"/>
                </p:cNvPicPr>
                <p:nvPr/>
              </p:nvPicPr>
              <p:blipFill>
                <a:blip r:embed="rId1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72915" y="5859145"/>
                  <a:ext cx="1486457" cy="929035"/>
                </a:xfrm>
                <a:prstGeom prst="rect">
                  <a:avLst/>
                </a:prstGeom>
              </p:spPr>
            </p:pic>
            <p:pic>
              <p:nvPicPr>
                <p:cNvPr id="38" name="Picture 37"/>
                <p:cNvPicPr>
                  <a:picLocks noChangeAspect="1"/>
                </p:cNvPicPr>
                <p:nvPr/>
              </p:nvPicPr>
              <p:blipFill>
                <a:blip r:embed="rId1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57018" y="5724725"/>
                  <a:ext cx="1490436" cy="1117826"/>
                </a:xfrm>
                <a:prstGeom prst="rect">
                  <a:avLst/>
                </a:prstGeom>
              </p:spPr>
            </p:pic>
          </p:grpSp>
          <p:sp>
            <p:nvSpPr>
              <p:cNvPr id="39" name="Not Equal 38"/>
              <p:cNvSpPr/>
              <p:nvPr/>
            </p:nvSpPr>
            <p:spPr>
              <a:xfrm>
                <a:off x="9419798" y="2624878"/>
                <a:ext cx="1368923" cy="1125687"/>
              </a:xfrm>
              <a:prstGeom prst="mathNotEqual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8248320" y="3913064"/>
                <a:ext cx="380937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Buying Multiple Crops Is Not Always As Cheap As Buying One Crop</a:t>
                </a:r>
                <a:endParaRPr lang="en-AU" b="1" dirty="0"/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3391709" y="2671553"/>
              <a:ext cx="1359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Is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2326184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6000">
        <p15:prstTrans prst="pageCurlDouble"/>
      </p:transition>
    </mc:Choice>
    <mc:Fallback xmlns="">
      <p:transition spd="slow" advTm="1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393740" y="1869255"/>
            <a:ext cx="4630817" cy="4098634"/>
            <a:chOff x="504825" y="2057401"/>
            <a:chExt cx="4095750" cy="362505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4825" y="2057401"/>
              <a:ext cx="4095750" cy="2978727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504825" y="5036128"/>
              <a:ext cx="40957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Systems Need To Be Modified To Support Multiple Or Different Crops</a:t>
              </a:r>
              <a:endParaRPr lang="en-AU" b="1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228635" y="1869255"/>
            <a:ext cx="5544265" cy="4014198"/>
            <a:chOff x="6228635" y="1869255"/>
            <a:chExt cx="5544265" cy="401419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57" t="22408" r="4922" b="8239"/>
            <a:stretch/>
          </p:blipFill>
          <p:spPr>
            <a:xfrm>
              <a:off x="6228635" y="1869255"/>
              <a:ext cx="5544265" cy="3362717"/>
            </a:xfrm>
            <a:prstGeom prst="rect">
              <a:avLst/>
            </a:prstGeom>
          </p:spPr>
        </p:pic>
        <p:sp>
          <p:nvSpPr>
            <p:cNvPr id="45" name="TextBox 44"/>
            <p:cNvSpPr txBox="1"/>
            <p:nvPr/>
          </p:nvSpPr>
          <p:spPr>
            <a:xfrm>
              <a:off x="6228635" y="5237122"/>
              <a:ext cx="55442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New Machinery May Need To Be Purchased For New Crops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336900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000">
        <p15:prstTrans prst="pageCurlDouble"/>
      </p:transition>
    </mc:Choice>
    <mc:Fallback xmlns=""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Summary &amp; my View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Overall, crop rotation appears to be the option with the most benefits and least disadvantages.</a:t>
            </a:r>
          </a:p>
          <a:p>
            <a:pPr lvl="1"/>
            <a:r>
              <a:rPr lang="en-AU" dirty="0" smtClean="0"/>
              <a:t>However, crop rotation is considered an organic method, meaning it is already included in the ‘Organics can only feed 4 billion people’ fact.</a:t>
            </a:r>
          </a:p>
          <a:p>
            <a:pPr lvl="1"/>
            <a:r>
              <a:rPr lang="en-AU" dirty="0" smtClean="0"/>
              <a:t>This means it cannot be used solely by itself</a:t>
            </a:r>
            <a:r>
              <a:rPr lang="en-AU" dirty="0"/>
              <a:t>.</a:t>
            </a:r>
            <a:endParaRPr lang="en-AU" dirty="0" smtClean="0"/>
          </a:p>
          <a:p>
            <a:r>
              <a:rPr lang="en-AU" dirty="0" smtClean="0"/>
              <a:t>Pesticides </a:t>
            </a:r>
            <a:r>
              <a:rPr lang="en-AU" dirty="0"/>
              <a:t>are probably the most damaging </a:t>
            </a:r>
            <a:r>
              <a:rPr lang="en-AU" dirty="0" smtClean="0"/>
              <a:t>solution, and only have the advantage of being cheap on large scale and some small scale farms.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008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Summary &amp; My View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Organics, though a very good idea, have the disadvantages of not allowing the use of pesticides and </a:t>
            </a:r>
            <a:r>
              <a:rPr lang="en-AU" dirty="0"/>
              <a:t>g</a:t>
            </a:r>
            <a:r>
              <a:rPr lang="en-AU" dirty="0" smtClean="0"/>
              <a:t>enetic modification, taking up far more land, and simply being unable to feed all 8 billion people.</a:t>
            </a:r>
          </a:p>
          <a:p>
            <a:r>
              <a:rPr lang="en-AU" dirty="0" smtClean="0"/>
              <a:t>Genetic Modification is </a:t>
            </a:r>
            <a:r>
              <a:rPr lang="en-AU" dirty="0"/>
              <a:t>usually quite affordable to </a:t>
            </a:r>
            <a:r>
              <a:rPr lang="en-AU" dirty="0" smtClean="0"/>
              <a:t>farmers, and is not in itself environmentally damaging or unhealthy.</a:t>
            </a:r>
          </a:p>
          <a:p>
            <a:pPr lvl="1"/>
            <a:r>
              <a:rPr lang="en-AU" dirty="0" smtClean="0"/>
              <a:t>It has, however, been used to create pesticide resistant crops, encouraging pesticide use and therefore damaging the environment.</a:t>
            </a:r>
          </a:p>
          <a:p>
            <a:pPr lvl="1"/>
            <a:endParaRPr lang="en-AU" dirty="0" smtClean="0"/>
          </a:p>
          <a:p>
            <a:r>
              <a:rPr lang="en-AU" dirty="0"/>
              <a:t>T</a:t>
            </a:r>
            <a:r>
              <a:rPr lang="en-AU" dirty="0" smtClean="0"/>
              <a:t>he most effective and sustainable </a:t>
            </a:r>
            <a:r>
              <a:rPr lang="en-AU" dirty="0"/>
              <a:t>solution </a:t>
            </a:r>
            <a:r>
              <a:rPr lang="en-AU" dirty="0" smtClean="0"/>
              <a:t>would, in my opinion, be </a:t>
            </a:r>
            <a:r>
              <a:rPr lang="en-AU" dirty="0"/>
              <a:t>combining the best aspects of Genetic Modification, Crop Rotation, and the use of </a:t>
            </a:r>
            <a:r>
              <a:rPr lang="en-AU" dirty="0" smtClean="0"/>
              <a:t>manure, even though each is supported by groups with opposing views, </a:t>
            </a:r>
            <a:r>
              <a:rPr lang="en-AU" dirty="0" smtClean="0"/>
              <a:t>and having</a:t>
            </a:r>
            <a:r>
              <a:rPr lang="en-AU" dirty="0" smtClean="0"/>
              <a:t> </a:t>
            </a:r>
            <a:r>
              <a:rPr lang="en-AU" dirty="0" smtClean="0"/>
              <a:t>no or very little use of pesticides.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27070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Solutions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28800"/>
            <a:ext cx="10820400" cy="4743450"/>
          </a:xfrm>
        </p:spPr>
        <p:txBody>
          <a:bodyPr/>
          <a:lstStyle/>
          <a:p>
            <a:pPr marL="0" indent="0">
              <a:buNone/>
            </a:pPr>
            <a:r>
              <a:rPr lang="en-AU" b="1" dirty="0" smtClean="0"/>
              <a:t>Nitrogen Fertilisers In Pesticides</a:t>
            </a:r>
          </a:p>
          <a:p>
            <a:r>
              <a:rPr lang="en-AU" dirty="0" smtClean="0"/>
              <a:t>Pesticides can be applied to crops.</a:t>
            </a:r>
          </a:p>
          <a:p>
            <a:r>
              <a:rPr lang="en-AU" dirty="0" smtClean="0"/>
              <a:t>Fertilisers, often containing nitrogen, can be added to these.</a:t>
            </a:r>
            <a:endParaRPr lang="en-AU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AU" b="1" dirty="0" smtClean="0"/>
              <a:t>Organic Farming</a:t>
            </a:r>
            <a:endParaRPr lang="en-AU" b="1" dirty="0"/>
          </a:p>
          <a:p>
            <a:r>
              <a:rPr lang="en-AU" dirty="0" smtClean="0"/>
              <a:t>Synthetic, nitrogen containing pesticides, cannot be used by organic farmers. To replenish nitrogen, farmers therefore use other, more natural methods:</a:t>
            </a:r>
          </a:p>
          <a:p>
            <a:pPr lvl="1"/>
            <a:r>
              <a:rPr lang="en-AU" dirty="0" smtClean="0"/>
              <a:t>Manure produced by animals is spread around the base of crops.</a:t>
            </a:r>
          </a:p>
          <a:p>
            <a:pPr lvl="1"/>
            <a:r>
              <a:rPr lang="en-AU" dirty="0" smtClean="0"/>
              <a:t>Other techniques, including crop rotation, are also used by organic and conventional farmers alike.</a:t>
            </a:r>
          </a:p>
        </p:txBody>
      </p:sp>
    </p:spTree>
    <p:extLst>
      <p:ext uri="{BB962C8B-B14F-4D97-AF65-F5344CB8AC3E}">
        <p14:creationId xmlns:p14="http://schemas.microsoft.com/office/powerpoint/2010/main" val="35344535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28651"/>
          </a:xfrm>
        </p:spPr>
        <p:txBody>
          <a:bodyPr>
            <a:normAutofit fontScale="90000"/>
          </a:bodyPr>
          <a:lstStyle/>
          <a:p>
            <a:pPr algn="ctr"/>
            <a:r>
              <a:rPr lang="en-AU" dirty="0" smtClean="0"/>
              <a:t>Bibliography - Websites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28651"/>
            <a:ext cx="12192000" cy="6229350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2"/>
              </a:rPr>
              <a:t>http://www.offthegridnews.com/survival-gardening-2/6-effective-methods-to-replenish-nutrients-in-your-soil/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3"/>
              </a:rPr>
              <a:t>http://www.tutorvista.com/content/biology/biology-i/natural-resources/soil-conservation.php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4"/>
              </a:rPr>
              <a:t>http://www.perennia.ca/Fact%20Sheets/Other/Soils/Soil_conservation.pdf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5"/>
              </a:rPr>
              <a:t>http://www.biofortified.org/2014/02/conservation-tillage/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6"/>
              </a:rPr>
              <a:t>http://grist.org/food/soil-proprietor-do-gmos-promote-dirt-conservation/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 smtClean="0">
                <a:hlinkClick r:id="rId7"/>
              </a:rPr>
              <a:t>http</a:t>
            </a:r>
            <a:r>
              <a:rPr lang="en-AU" u="sng" dirty="0">
                <a:hlinkClick r:id="rId7"/>
              </a:rPr>
              <a:t>://bioscience.oxfordjournals.org/content/55/7/573.full.pdf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 smtClean="0">
                <a:hlinkClick r:id="rId8"/>
              </a:rPr>
              <a:t>http</a:t>
            </a:r>
            <a:r>
              <a:rPr lang="en-AU" u="sng" dirty="0">
                <a:hlinkClick r:id="rId8"/>
              </a:rPr>
              <a:t>://blogs.scientificamerican.com/science-sushi/2011/07/18/mythbusting-101-organic-farming-conventional-agriculture/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 smtClean="0">
                <a:hlinkClick r:id="rId9"/>
              </a:rPr>
              <a:t>http</a:t>
            </a:r>
            <a:r>
              <a:rPr lang="en-AU" u="sng" dirty="0">
                <a:hlinkClick r:id="rId9"/>
              </a:rPr>
              <a:t>://www.scientificamerican.com/article/organic-farming-yields-and-feeding-the-world-under-climate-change/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10"/>
              </a:rPr>
              <a:t>http://en.wikipedia.org/wiki/Legume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11"/>
              </a:rPr>
              <a:t>http://en.wikipedia.org/wiki/Ammonia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 smtClean="0">
                <a:hlinkClick r:id="rId12"/>
              </a:rPr>
              <a:t>http</a:t>
            </a:r>
            <a:r>
              <a:rPr lang="en-AU" u="sng" dirty="0">
                <a:hlinkClick r:id="rId12"/>
              </a:rPr>
              <a:t>://archive.bio.ed.ac.uk/jdeacon/microbes/nitrogen.htm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13"/>
              </a:rPr>
              <a:t>http://www.nature.com/scitable/knowledge/library/biological-nitrogen-fixation-23570419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14"/>
              </a:rPr>
              <a:t>http://www.omafra.gov.on.ca/english/engineer/facts/05-073.htm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15"/>
              </a:rPr>
              <a:t>http://www.extension.umn.edu/agriculture/nutrient-management/nitrogen/understanding-nitrogen-in-soils/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16"/>
              </a:rPr>
              <a:t>http://www.grammarly.com/handbook/punctuation/other-punctuation-marks/4/slash/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17"/>
              </a:rPr>
              <a:t>https://cosmosmagazine.com/life-sciences/there-room-organics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18"/>
              </a:rPr>
              <a:t>https://cosmosmagazine.com/life-sciences/speak-devil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19"/>
              </a:rPr>
              <a:t>https://cosmosmagazine.com/society/senseless-fight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20"/>
              </a:rPr>
              <a:t>https://cosmosmagazine.com/society/father-green-revolution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21"/>
              </a:rPr>
              <a:t>https://cosmosmagazine.com/life-sciences/citrus-fightback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22"/>
              </a:rPr>
              <a:t>http://www.gmo-safety.eu/focus/1413.nitrogen-efficiency-genetic-engineering.html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23"/>
              </a:rPr>
              <a:t>https://www.ipni.net/ppiweb/bcrops.nsf/$webindex/90DDC9214EC7DB0A8525750600529B78/$file/BC08-4p16.pdf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24"/>
              </a:rPr>
              <a:t>http://hsc.csu.edu.au/agriculture/production/3363/nitrogen.htm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 smtClean="0">
                <a:hlinkClick r:id="rId25"/>
              </a:rPr>
              <a:t>https</a:t>
            </a:r>
            <a:r>
              <a:rPr lang="en-AU" u="sng" dirty="0">
                <a:hlinkClick r:id="rId25"/>
              </a:rPr>
              <a:t>://www.proposalkit.com/htm/how-to-write-a-green-environmental-proposal.htm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>
                <a:hlinkClick r:id="rId26"/>
              </a:rPr>
              <a:t>http://www.wikihow.com/Make-Organic-Pesticide</a:t>
            </a:r>
            <a:endParaRPr lang="en-A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AU" u="sng" dirty="0" smtClean="0">
                <a:hlinkClick r:id="rId8"/>
              </a:rPr>
              <a:t>http</a:t>
            </a:r>
            <a:r>
              <a:rPr lang="en-AU" u="sng" dirty="0">
                <a:hlinkClick r:id="rId8"/>
              </a:rPr>
              <a:t>://blogs.scientificamerican.com/science-sushi/2011/07/18/mythbusting-101-organic-farming-conventional-agriculture</a:t>
            </a:r>
            <a:r>
              <a:rPr lang="en-AU" u="sng" dirty="0" smtClean="0">
                <a:hlinkClick r:id="rId8"/>
              </a:rPr>
              <a:t>/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20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28651"/>
          </a:xfrm>
        </p:spPr>
        <p:txBody>
          <a:bodyPr>
            <a:normAutofit fontScale="90000"/>
          </a:bodyPr>
          <a:lstStyle/>
          <a:p>
            <a:pPr algn="ctr"/>
            <a:r>
              <a:rPr lang="en-AU" dirty="0" smtClean="0"/>
              <a:t>Bibliography - Images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28651"/>
            <a:ext cx="12192000" cy="6229350"/>
          </a:xfrm>
        </p:spPr>
        <p:txBody>
          <a:bodyPr numCol="2">
            <a:noAutofit/>
          </a:bodyPr>
          <a:lstStyle/>
          <a:p>
            <a:pPr lvl="0">
              <a:spcBef>
                <a:spcPts val="0"/>
              </a:spcBef>
            </a:pPr>
            <a:r>
              <a:rPr lang="en-AU" sz="1100" u="sng" dirty="0">
                <a:hlinkClick r:id="rId2"/>
              </a:rPr>
              <a:t>http://msucares.com/crops/soils/images/nitrogen.gif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 smtClean="0">
                <a:hlinkClick r:id="rId3"/>
              </a:rPr>
              <a:t>http</a:t>
            </a:r>
            <a:r>
              <a:rPr lang="en-AU" sz="1100" u="sng" dirty="0">
                <a:hlinkClick r:id="rId3"/>
              </a:rPr>
              <a:t>://www.omafra.gov.on.ca/english/engineer/facts/05-073f1.gif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"/>
              </a:rPr>
              <a:t>http://upload.wikimedia.org/wikipedia/en/f/fa/OrganicAcres.gif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"/>
              </a:rPr>
              <a:t>http://s234.photobucket.com/user/biopact3/media/biopact_crop_rotation_legumes.gif.html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6"/>
              </a:rPr>
              <a:t>http://steadfastfinances.com/blog/wp-content/uploads/2011/03/Genetically-Modified-Foods-Which-country-leads-the-world-in-GMO-farming-and-agriculture.gif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7"/>
              </a:rPr>
              <a:t>http://fracturedparadigm.com/wp-content/uploads/2013/04/world_GM_crops.gif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8"/>
              </a:rPr>
              <a:t>http://www.ers.usda.gov/media/780133/pesticideuse_chart_3.png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9"/>
              </a:rPr>
              <a:t>http://www.farmxchange.org/wp-content/uploads/2013/05/Pesticide-use-in-US-1964-2004.png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0"/>
              </a:rPr>
              <a:t>http://scientificbeekeeping.com/scibeeimages/fig-014.png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1"/>
              </a:rPr>
              <a:t>https://www.motherjones.com/files/gmo-charts_top10.png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2"/>
              </a:rPr>
              <a:t>http://www.organic-world.net/fileadmin/images_organicworld/yearbook/2011/Folie2.PNG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3"/>
              </a:rPr>
              <a:t>http://www.itmonline.org/image/gmo2.jpg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4"/>
              </a:rPr>
              <a:t>http://cls.casa.colostate.edu/transgeniccrops/images/Globalareatranscrops.jpg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5"/>
              </a:rPr>
              <a:t>http://www.viewsoftheworld.net/wp-content/uploads/2012/12/OrganicAgricultureMap.jpg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6"/>
              </a:rPr>
              <a:t>http://newfarm.rodaleinstitute.org/depts/NFfield_trials/0903/images/FSTariel525.jpg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7"/>
              </a:rPr>
              <a:t>http://www.calacademy.org/sites/default/files/sciencetoday/wp-content/uploads/2010/05/21640_web.jpg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8"/>
              </a:rPr>
              <a:t>http://glocalkhabar.com/wp-content/uploads/2014/08/roundup_lymphoma_pesticide_exposure.jpg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19"/>
              </a:rPr>
              <a:t>http://www.cruiserlinks.com/wp-content/uploads/Nitrogen.gif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0"/>
              </a:rPr>
              <a:t>http://upload.wikimedia.org/wikipedia/commons/d/dd/Drainage_nitrates_vers_HondeghemFr_2003_04_09.jpg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1"/>
              </a:rPr>
              <a:t>http://ewealthfinance.com/ewealthfinancecom/images/australian_money.jpg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2"/>
              </a:rPr>
              <a:t>http://ucanr.edu/sites/_http___ucanrorg_sites_KREC/files/42412display.jpg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3"/>
              </a:rPr>
              <a:t>https://grist.files.wordpress.com/2013/10/crop-dusting-pesticide-roundup-field-plane-featured.jpg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4"/>
              </a:rPr>
              <a:t>http://ak5.picdn.net/shutterstock/videos/7403038/preview/stock-footage-clouds-of-pesticide-drift-through-the-air-while-farmers-spray-their-crops-agricultural-pesticide.jpg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5"/>
              </a:rPr>
              <a:t>http://www.trinigourmet.com/index.php/urban-farming-a-small-scale-solution-to-a-full-scale-problem/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6"/>
              </a:rPr>
              <a:t>http://www.king-ranch.com/wp-content/uploads/2013/09/photo_operations.jpg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7"/>
              </a:rPr>
              <a:t>http://www.utexas.edu/features/graphics/2009/cuatrocienegas/slideshows/troubled_waters/600_450/cuatro_cie_8_0030.jpg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8"/>
              </a:rPr>
              <a:t>http://www.saudi-investment-group.com/wp-content/uploads/2014/02/sustainable-agriculture.jpg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29"/>
              </a:rPr>
              <a:t>http://pftagg.com.au/images/Irrigation_Efficiency.jpg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30"/>
              </a:rPr>
              <a:t>https://www.proposalkit.com/img/green-environment.jpg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31"/>
              </a:rPr>
              <a:t>http://www.todayshomeowner.com/wp-content/uploads/2011/08/organic-nitrogen-sources-1.jpg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32"/>
              </a:rPr>
              <a:t>http://static.guim.co.uk/sys-images/Guardian/Pix/pictures/2012/1/19/1326980129227/rice-duck-pesticides-005.jpg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33"/>
              </a:rPr>
              <a:t>http://www.healingthebody.ca/wp-content/uploads/2014/08/pesticide-spraying-.jpg</a:t>
            </a:r>
            <a:endParaRPr lang="en-AU" sz="1100" dirty="0"/>
          </a:p>
          <a:p>
            <a:pPr lvl="0">
              <a:spcBef>
                <a:spcPts val="0"/>
              </a:spcBef>
            </a:pPr>
            <a:endParaRPr lang="en-AU" sz="1100" u="sng" dirty="0" smtClean="0">
              <a:hlinkClick r:id="rId34"/>
            </a:endParaRPr>
          </a:p>
          <a:p>
            <a:pPr lvl="0">
              <a:spcBef>
                <a:spcPts val="0"/>
              </a:spcBef>
            </a:pPr>
            <a:r>
              <a:rPr lang="en-AU" sz="1100" u="sng" dirty="0" smtClean="0">
                <a:hlinkClick r:id="rId34"/>
              </a:rPr>
              <a:t>http</a:t>
            </a:r>
            <a:r>
              <a:rPr lang="en-AU" sz="1100" u="sng" dirty="0">
                <a:hlinkClick r:id="rId34"/>
              </a:rPr>
              <a:t>://en.mercopress.com/data/cache/noticias/18618/0x0/510edf6407a8f6cbe44096434d7ef03b.jpg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35"/>
              </a:rPr>
              <a:t>http://i.dailymail.co.uk/i/pix/2010/07/28/article-1298469-01C81E33000004B0-529_468x286.jpg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36"/>
              </a:rPr>
              <a:t>https://www.mitsui.com/jp/en/release/2013/__icsFiles/artimage/2013/09/03/cje_4_13/en_130903_03.jpg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37"/>
              </a:rPr>
              <a:t>http://vtdigger.org/vtdNewsMachine/wp-content/uploads/2011/09/20110915_lettuce.jpg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38"/>
              </a:rPr>
              <a:t>http://www.keycompounding.com/wp-content/uploads/2014/07/DNA.jpg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39"/>
              </a:rPr>
              <a:t>http://www.onefaithonechurch.com/wp-content/uploads/2014/05/wheat_2225018b.jpg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0"/>
              </a:rPr>
              <a:t>http://bed56888308e93972c04-0dfc23b7b97881dee012a129d9518bae.r34.cf1.rackcdn.com/sites/default/files/nutrient_library_intro.jpg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1"/>
              </a:rPr>
              <a:t>http://wakeup-world.com/wp-content/uploads/2014/03/GMO-Golden-Rice-Activists-Speak-Out.jpg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2"/>
              </a:rPr>
              <a:t>http://news.thaivisa.com/wp-content/uploads/2015/02/Rice_fields_Chiang_Mai.jpg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3"/>
              </a:rPr>
              <a:t>http://www.thehealthyhomeeconomist.com/wp-content/uploads/2015/03/modern-wheat-vs-einkorn.jpg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4"/>
              </a:rPr>
              <a:t>http://www.hdwallpapersinn.com/wp-content/uploads/2015/02/Natural-Hd-wallpapers-statspic.jpg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5"/>
              </a:rPr>
              <a:t>http://lgimages.s3.amazonaws.com/data/imagemanager/52738/gmo.jpg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6"/>
              </a:rPr>
              <a:t>http://upload.wikimedia.org/wikipedia/commons/b/ba/GMO_maize_test.jpg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7"/>
              </a:rPr>
              <a:t>https://greenoughgarage.files.wordpress.com/2010/07/gm-milford-proving-ground.jpg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8"/>
              </a:rPr>
              <a:t>http://upload.wikimedia.org/wikipedia/commons/b/b5/GMO_Full_Disclosure_Advocate.jpg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49"/>
              </a:rPr>
              <a:t>http://imgick.nj.com/home/njo-media/width620/img/gloucestercounty_impact/photo/15073669-mmmain.jpg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0"/>
              </a:rPr>
              <a:t>http://www.ces.ncsu.edu/wp-content/uploads/2014/12/crop-rotation.jpg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1"/>
              </a:rPr>
              <a:t>http://media.tumblr.com/4a4570a1d8e3f184754d2733b0b00eec/tumblr_inline_mm8d4yIHAe1qz4rgp.jpg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2"/>
              </a:rPr>
              <a:t>http://lh4.ggpht.com/-5MZmzreiSAo/UfFpKSJlm1I/AAAAAAAAJws/SrrB3MaJT08/crop-rotation_thumb%25255B2%25255D.jpg?imgmax=800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3"/>
              </a:rPr>
              <a:t>http://www.gardeningknowhow.com/wp-content/uploads/2012/06/legume-plant.jpg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4"/>
              </a:rPr>
              <a:t>http://www.grainsystems.com/images/storage/bft_tanks.jpg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5"/>
              </a:rPr>
              <a:t>http://upload.wikimedia.org/wikipedia/commons/1/14/Port_Giles_silos.jpg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6"/>
              </a:rPr>
              <a:t>http://doctorauer.com/wp-content/uploads/2011/04/wheatfield1.jpg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7"/>
              </a:rPr>
              <a:t>http://rampages.us/dayritcd/wp-content/uploads/sites/2775/2014/10/corn-stalk.jpg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8"/>
              </a:rPr>
              <a:t>http://www.asmatex.com/wp-content/uploads/2014/11/original1.686927.1.jpg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59"/>
              </a:rPr>
              <a:t>http://upload.wikimedia.org/wikipedia/commons/b/b7/Rice_p1160004.jpg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60"/>
              </a:rPr>
              <a:t>http://australianmercy.org/wp-content/galleries/Media/long_grain_white_rice.jpg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61"/>
              </a:rPr>
              <a:t>http://i.dailymail.co.uk/i/pix/2013/04/13/article-0-1639445D000005DC-998_634x396.jpg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62"/>
              </a:rPr>
              <a:t>http://blogs.mcall.com/.a/6a00d8341c4fe353ef0168e7e87e60970c-800wi</a:t>
            </a:r>
            <a:endParaRPr lang="en-AU" sz="1100" dirty="0"/>
          </a:p>
          <a:p>
            <a:pPr lvl="0">
              <a:spcBef>
                <a:spcPts val="0"/>
              </a:spcBef>
            </a:pPr>
            <a:r>
              <a:rPr lang="en-AU" sz="1100" u="sng" dirty="0">
                <a:hlinkClick r:id="rId63"/>
              </a:rPr>
              <a:t>http://patwelsh.com/wpmu/files/crop-rotation.jpg</a:t>
            </a:r>
            <a:endParaRPr lang="en-AU" sz="1100" dirty="0"/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sz="1100" dirty="0"/>
          </a:p>
        </p:txBody>
      </p:sp>
    </p:spTree>
    <p:extLst>
      <p:ext uri="{BB962C8B-B14F-4D97-AF65-F5344CB8AC3E}">
        <p14:creationId xmlns:p14="http://schemas.microsoft.com/office/powerpoint/2010/main" val="298139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Solutions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Genetic Modification (GM)</a:t>
            </a:r>
          </a:p>
          <a:p>
            <a:r>
              <a:rPr lang="en-AU" dirty="0" smtClean="0"/>
              <a:t>Crops can be modified to reduce the need for adding extra nitrogen in multiple ways:</a:t>
            </a:r>
          </a:p>
          <a:p>
            <a:pPr lvl="1"/>
            <a:r>
              <a:rPr lang="en-AU" dirty="0" smtClean="0"/>
              <a:t>Modified to absorb nitrogen more efficiently.</a:t>
            </a:r>
          </a:p>
          <a:p>
            <a:pPr lvl="1"/>
            <a:r>
              <a:rPr lang="en-AU" dirty="0" smtClean="0"/>
              <a:t>Modified to fix their own nitrogen.</a:t>
            </a:r>
          </a:p>
          <a:p>
            <a:pPr marL="0" indent="0">
              <a:buNone/>
            </a:pPr>
            <a:r>
              <a:rPr lang="en-AU" b="1" dirty="0" smtClean="0"/>
              <a:t>Crop Rotation</a:t>
            </a:r>
            <a:endParaRPr lang="en-AU" b="1" dirty="0"/>
          </a:p>
          <a:p>
            <a:r>
              <a:rPr lang="en-AU" dirty="0" smtClean="0"/>
              <a:t>Different crops, including legumes, can be planted at different times of year.</a:t>
            </a:r>
            <a:endParaRPr lang="en-AU" dirty="0" smtClean="0">
              <a:solidFill>
                <a:srgbClr val="FF0000"/>
              </a:solidFill>
            </a:endParaRPr>
          </a:p>
          <a:p>
            <a:r>
              <a:rPr lang="en-AU" dirty="0" smtClean="0"/>
              <a:t>This allows each type of crop to produce its own unique nutrients, some of which is then left behind for the following crops.</a:t>
            </a:r>
          </a:p>
        </p:txBody>
      </p:sp>
    </p:spTree>
    <p:extLst>
      <p:ext uri="{BB962C8B-B14F-4D97-AF65-F5344CB8AC3E}">
        <p14:creationId xmlns:p14="http://schemas.microsoft.com/office/powerpoint/2010/main" val="2163942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2" y="242888"/>
            <a:ext cx="10820399" cy="1469751"/>
          </a:xfrm>
        </p:spPr>
        <p:txBody>
          <a:bodyPr/>
          <a:lstStyle/>
          <a:p>
            <a:r>
              <a:rPr lang="en-AU" dirty="0" smtClean="0"/>
              <a:t>The Advantages And Disadvantages of Each Solution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58" y="1452559"/>
            <a:ext cx="2153234" cy="23857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447" y="1869801"/>
            <a:ext cx="3145633" cy="20970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935" y="2068967"/>
            <a:ext cx="1737446" cy="24135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236" y="2261114"/>
            <a:ext cx="3098375" cy="21236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8434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1464"/>
            <a:ext cx="10820399" cy="1265138"/>
          </a:xfrm>
        </p:spPr>
        <p:txBody>
          <a:bodyPr>
            <a:normAutofit/>
          </a:bodyPr>
          <a:lstStyle/>
          <a:p>
            <a:r>
              <a:rPr lang="en-AU" dirty="0" smtClean="0"/>
              <a:t>Solution 1: Nitrogen Fertilizer</a:t>
            </a:r>
            <a:br>
              <a:rPr lang="en-AU" dirty="0" smtClean="0"/>
            </a:br>
            <a:r>
              <a:rPr lang="en-AU" dirty="0" smtClean="0"/>
              <a:t>In Pesticides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74" y="1250852"/>
            <a:ext cx="4297991" cy="28653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52808"/>
            <a:ext cx="4250856" cy="28205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038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4000">
        <p14:gallery dir="l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Advantages</a:t>
            </a:r>
            <a:endParaRPr lang="en-AU" dirty="0"/>
          </a:p>
        </p:txBody>
      </p:sp>
      <p:grpSp>
        <p:nvGrpSpPr>
          <p:cNvPr id="94" name="Group 93"/>
          <p:cNvGrpSpPr/>
          <p:nvPr/>
        </p:nvGrpSpPr>
        <p:grpSpPr>
          <a:xfrm>
            <a:off x="626823" y="2408844"/>
            <a:ext cx="10879377" cy="3777644"/>
            <a:chOff x="1169348" y="2666019"/>
            <a:chExt cx="8947918" cy="3106984"/>
          </a:xfrm>
        </p:grpSpPr>
        <p:grpSp>
          <p:nvGrpSpPr>
            <p:cNvPr id="41" name="Group 40"/>
            <p:cNvGrpSpPr/>
            <p:nvPr/>
          </p:nvGrpSpPr>
          <p:grpSpPr>
            <a:xfrm>
              <a:off x="1169348" y="2666019"/>
              <a:ext cx="8947918" cy="3106984"/>
              <a:chOff x="520505" y="1969476"/>
              <a:chExt cx="7343335" cy="2549825"/>
            </a:xfrm>
          </p:grpSpPr>
          <p:pic>
            <p:nvPicPr>
              <p:cNvPr id="30" name="Picture 29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657" t="9990" r="13758" b="21423"/>
              <a:stretch/>
            </p:blipFill>
            <p:spPr>
              <a:xfrm>
                <a:off x="520505" y="1969476"/>
                <a:ext cx="2377440" cy="2180493"/>
              </a:xfrm>
              <a:prstGeom prst="rect">
                <a:avLst/>
              </a:prstGeom>
            </p:spPr>
          </p:pic>
          <p:sp>
            <p:nvSpPr>
              <p:cNvPr id="32" name="Right Arrow 31"/>
              <p:cNvSpPr/>
              <p:nvPr/>
            </p:nvSpPr>
            <p:spPr>
              <a:xfrm>
                <a:off x="3073205" y="2561199"/>
                <a:ext cx="1519311" cy="1084971"/>
              </a:xfrm>
              <a:prstGeom prst="rightArrow">
                <a:avLst>
                  <a:gd name="adj1" fmla="val 50000"/>
                  <a:gd name="adj2" fmla="val 66846"/>
                </a:avLst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520505" y="4149969"/>
                <a:ext cx="237509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Not Much Money</a:t>
                </a:r>
                <a:endParaRPr lang="en-AU" b="1" dirty="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4592516" y="4149969"/>
                <a:ext cx="32713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b="1" dirty="0" smtClean="0"/>
                  <a:t>A Large Amount Of Crops</a:t>
                </a:r>
                <a:endParaRPr lang="en-AU" b="1" dirty="0"/>
              </a:p>
            </p:txBody>
          </p: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67776" y="1969476"/>
                <a:ext cx="2913184" cy="2184888"/>
              </a:xfrm>
              <a:prstGeom prst="rect">
                <a:avLst/>
              </a:prstGeom>
            </p:spPr>
          </p:pic>
        </p:grpSp>
        <p:sp>
          <p:nvSpPr>
            <p:cNvPr id="93" name="TextBox 92"/>
            <p:cNvSpPr txBox="1"/>
            <p:nvPr/>
          </p:nvSpPr>
          <p:spPr>
            <a:xfrm>
              <a:off x="4491566" y="4709086"/>
              <a:ext cx="14278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Creates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250234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000">
        <p15:prstTrans prst="pageCurlDouble"/>
      </p:transition>
    </mc:Choice>
    <mc:Fallback xmlns="">
      <p:transition spd="slow" advTm="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oup 91"/>
          <p:cNvGrpSpPr/>
          <p:nvPr/>
        </p:nvGrpSpPr>
        <p:grpSpPr>
          <a:xfrm>
            <a:off x="1278404" y="1453758"/>
            <a:ext cx="10423808" cy="5172432"/>
            <a:chOff x="79157" y="715643"/>
            <a:chExt cx="10423808" cy="5172432"/>
          </a:xfrm>
        </p:grpSpPr>
        <p:grpSp>
          <p:nvGrpSpPr>
            <p:cNvPr id="80" name="Group 79"/>
            <p:cNvGrpSpPr/>
            <p:nvPr/>
          </p:nvGrpSpPr>
          <p:grpSpPr>
            <a:xfrm>
              <a:off x="334458" y="3622779"/>
              <a:ext cx="5355117" cy="1689440"/>
              <a:chOff x="334458" y="3937931"/>
              <a:chExt cx="7658183" cy="2416014"/>
            </a:xfrm>
          </p:grpSpPr>
          <p:pic>
            <p:nvPicPr>
              <p:cNvPr id="42" name="Picture 41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4458" y="4088136"/>
                <a:ext cx="1699356" cy="2265808"/>
              </a:xfrm>
              <a:prstGeom prst="rect">
                <a:avLst/>
              </a:prstGeom>
            </p:spPr>
          </p:pic>
          <p:pic>
            <p:nvPicPr>
              <p:cNvPr id="43" name="Picture 4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7860" y="4088137"/>
                <a:ext cx="3414781" cy="2265808"/>
              </a:xfrm>
              <a:prstGeom prst="rect">
                <a:avLst/>
              </a:prstGeom>
            </p:spPr>
          </p:pic>
          <p:sp>
            <p:nvSpPr>
              <p:cNvPr id="45" name="Right Brace 44"/>
              <p:cNvSpPr/>
              <p:nvPr/>
            </p:nvSpPr>
            <p:spPr>
              <a:xfrm>
                <a:off x="2033814" y="4088136"/>
                <a:ext cx="861786" cy="2265808"/>
              </a:xfrm>
              <a:prstGeom prst="rightBrace">
                <a:avLst>
                  <a:gd name="adj1" fmla="val 65730"/>
                  <a:gd name="adj2" fmla="val 34478"/>
                </a:avLst>
              </a:prstGeom>
              <a:ln w="127000">
                <a:solidFill>
                  <a:srgbClr val="00B050"/>
                </a:solidFill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48" name="Right Brace 47"/>
              <p:cNvSpPr/>
              <p:nvPr/>
            </p:nvSpPr>
            <p:spPr>
              <a:xfrm rot="15706892">
                <a:off x="5501518" y="3758934"/>
                <a:ext cx="525188" cy="1909437"/>
              </a:xfrm>
              <a:prstGeom prst="rightBrace">
                <a:avLst>
                  <a:gd name="adj1" fmla="val 44352"/>
                  <a:gd name="adj2" fmla="val 50000"/>
                </a:avLst>
              </a:prstGeom>
              <a:ln w="127000">
                <a:solidFill>
                  <a:srgbClr val="00B050"/>
                </a:solidFill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52" name="Freeform 51"/>
              <p:cNvSpPr/>
              <p:nvPr/>
            </p:nvSpPr>
            <p:spPr>
              <a:xfrm>
                <a:off x="2940148" y="3937931"/>
                <a:ext cx="2757267" cy="929490"/>
              </a:xfrm>
              <a:custGeom>
                <a:avLst/>
                <a:gdLst>
                  <a:gd name="connsiteX0" fmla="*/ 0 w 2757267"/>
                  <a:gd name="connsiteY0" fmla="*/ 929490 h 929490"/>
                  <a:gd name="connsiteX1" fmla="*/ 492369 w 2757267"/>
                  <a:gd name="connsiteY1" fmla="*/ 226105 h 929490"/>
                  <a:gd name="connsiteX2" fmla="*/ 1336430 w 2757267"/>
                  <a:gd name="connsiteY2" fmla="*/ 1022 h 929490"/>
                  <a:gd name="connsiteX3" fmla="*/ 2321169 w 2757267"/>
                  <a:gd name="connsiteY3" fmla="*/ 155767 h 929490"/>
                  <a:gd name="connsiteX4" fmla="*/ 2757267 w 2757267"/>
                  <a:gd name="connsiteY4" fmla="*/ 451188 h 929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57267" h="929490">
                    <a:moveTo>
                      <a:pt x="0" y="929490"/>
                    </a:moveTo>
                    <a:cubicBezTo>
                      <a:pt x="134815" y="655170"/>
                      <a:pt x="269631" y="380850"/>
                      <a:pt x="492369" y="226105"/>
                    </a:cubicBezTo>
                    <a:cubicBezTo>
                      <a:pt x="715107" y="71360"/>
                      <a:pt x="1031630" y="12745"/>
                      <a:pt x="1336430" y="1022"/>
                    </a:cubicBezTo>
                    <a:cubicBezTo>
                      <a:pt x="1641230" y="-10701"/>
                      <a:pt x="2084363" y="80739"/>
                      <a:pt x="2321169" y="155767"/>
                    </a:cubicBezTo>
                    <a:cubicBezTo>
                      <a:pt x="2557975" y="230795"/>
                      <a:pt x="2657621" y="340991"/>
                      <a:pt x="2757267" y="451188"/>
                    </a:cubicBezTo>
                  </a:path>
                </a:pathLst>
              </a:custGeom>
              <a:noFill/>
              <a:ln w="127000">
                <a:solidFill>
                  <a:srgbClr val="00B050"/>
                </a:solidFill>
                <a:headEnd type="none"/>
                <a:tailEnd type="stealth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3859282" y="1618510"/>
              <a:ext cx="143391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8800" b="1" dirty="0" smtClean="0">
                  <a:solidFill>
                    <a:srgbClr val="00B050"/>
                  </a:solidFill>
                  <a:latin typeface="Impact" panose="020B0806030902050204" pitchFamily="34" charset="0"/>
                </a:rPr>
                <a:t>SO</a:t>
              </a:r>
              <a:endParaRPr lang="en-AU" b="1" dirty="0">
                <a:solidFill>
                  <a:srgbClr val="00B050"/>
                </a:solidFill>
                <a:latin typeface="Impact" panose="020B0806030902050204" pitchFamily="34" charset="0"/>
              </a:endParaRPr>
            </a:p>
          </p:txBody>
        </p:sp>
        <p:pic>
          <p:nvPicPr>
            <p:cNvPr id="81" name="Picture 8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58" y="715643"/>
              <a:ext cx="2996053" cy="1987970"/>
            </a:xfrm>
            <a:prstGeom prst="rect">
              <a:avLst/>
            </a:prstGeom>
          </p:spPr>
        </p:pic>
        <p:sp>
          <p:nvSpPr>
            <p:cNvPr id="82" name="TextBox 81"/>
            <p:cNvSpPr txBox="1"/>
            <p:nvPr/>
          </p:nvSpPr>
          <p:spPr>
            <a:xfrm>
              <a:off x="79157" y="2703613"/>
              <a:ext cx="29960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Pesticides Are Often Used Anyway</a:t>
              </a:r>
              <a:endParaRPr lang="en-AU" b="1" dirty="0"/>
            </a:p>
          </p:txBody>
        </p:sp>
        <p:sp>
          <p:nvSpPr>
            <p:cNvPr id="83" name="Right Arrow 82"/>
            <p:cNvSpPr/>
            <p:nvPr/>
          </p:nvSpPr>
          <p:spPr>
            <a:xfrm>
              <a:off x="3121106" y="1709628"/>
              <a:ext cx="738717" cy="487716"/>
            </a:xfrm>
            <a:prstGeom prst="rightArrow">
              <a:avLst>
                <a:gd name="adj1" fmla="val 50000"/>
                <a:gd name="adj2" fmla="val 66846"/>
              </a:avLst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84" name="Right Arrow 83"/>
            <p:cNvSpPr/>
            <p:nvPr/>
          </p:nvSpPr>
          <p:spPr>
            <a:xfrm rot="5400000">
              <a:off x="4247696" y="3064487"/>
              <a:ext cx="657082" cy="440597"/>
            </a:xfrm>
            <a:prstGeom prst="rightArrow">
              <a:avLst>
                <a:gd name="adj1" fmla="val 50000"/>
                <a:gd name="adj2" fmla="val 66846"/>
              </a:avLst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34458" y="5312218"/>
              <a:ext cx="53551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Adding Nitrogen To Pesticides</a:t>
              </a:r>
              <a:endParaRPr lang="en-AU" b="1" dirty="0"/>
            </a:p>
          </p:txBody>
        </p:sp>
        <p:sp>
          <p:nvSpPr>
            <p:cNvPr id="86" name="Right Arrow 85"/>
            <p:cNvSpPr/>
            <p:nvPr/>
          </p:nvSpPr>
          <p:spPr>
            <a:xfrm>
              <a:off x="5863567" y="4272741"/>
              <a:ext cx="1123182" cy="791628"/>
            </a:xfrm>
            <a:prstGeom prst="rightArrow">
              <a:avLst>
                <a:gd name="adj1" fmla="val 50000"/>
                <a:gd name="adj2" fmla="val 66846"/>
              </a:avLst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grpSp>
          <p:nvGrpSpPr>
            <p:cNvPr id="89" name="Group 88"/>
            <p:cNvGrpSpPr/>
            <p:nvPr/>
          </p:nvGrpSpPr>
          <p:grpSpPr>
            <a:xfrm>
              <a:off x="7174794" y="3676412"/>
              <a:ext cx="2855929" cy="1820472"/>
              <a:chOff x="7202471" y="3349944"/>
              <a:chExt cx="3657787" cy="2331605"/>
            </a:xfrm>
          </p:grpSpPr>
          <p:pic>
            <p:nvPicPr>
              <p:cNvPr id="87" name="Picture 8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02471" y="3727812"/>
                <a:ext cx="3657787" cy="1586565"/>
              </a:xfrm>
              <a:prstGeom prst="rect">
                <a:avLst/>
              </a:prstGeom>
            </p:spPr>
          </p:pic>
          <p:sp>
            <p:nvSpPr>
              <p:cNvPr id="88" name="&quot;No&quot; Symbol 87"/>
              <p:cNvSpPr/>
              <p:nvPr/>
            </p:nvSpPr>
            <p:spPr>
              <a:xfrm>
                <a:off x="7468543" y="3349944"/>
                <a:ext cx="3110362" cy="2331605"/>
              </a:xfrm>
              <a:prstGeom prst="noSmoking">
                <a:avLst>
                  <a:gd name="adj" fmla="val 10117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5618842" y="5086228"/>
              <a:ext cx="16696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Will Cause</a:t>
              </a:r>
              <a:endParaRPr lang="en-AU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6690620" y="5518743"/>
              <a:ext cx="38123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 smtClean="0"/>
                <a:t>No </a:t>
              </a:r>
              <a:r>
                <a:rPr lang="en-AU" b="1" u="sng" dirty="0" smtClean="0"/>
                <a:t>Extra</a:t>
              </a:r>
              <a:r>
                <a:rPr lang="en-AU" b="1" dirty="0" smtClean="0"/>
                <a:t> Environmental Damage</a:t>
              </a:r>
              <a:endParaRPr lang="en-AU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50494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000">
        <p15:prstTrans prst="pageCurlDouble"/>
      </p:transition>
    </mc:Choice>
    <mc:Fallback xmlns=""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1750" y="764373"/>
            <a:ext cx="8934450" cy="1293028"/>
          </a:xfrm>
        </p:spPr>
        <p:txBody>
          <a:bodyPr/>
          <a:lstStyle/>
          <a:p>
            <a:r>
              <a:rPr lang="en-AU" dirty="0" smtClean="0"/>
              <a:t>The Disadvantages</a:t>
            </a:r>
            <a:endParaRPr lang="en-AU" dirty="0"/>
          </a:p>
        </p:txBody>
      </p:sp>
      <p:grpSp>
        <p:nvGrpSpPr>
          <p:cNvPr id="36" name="Group 35"/>
          <p:cNvGrpSpPr/>
          <p:nvPr/>
        </p:nvGrpSpPr>
        <p:grpSpPr>
          <a:xfrm>
            <a:off x="161924" y="2057401"/>
            <a:ext cx="11942644" cy="4479257"/>
            <a:chOff x="161924" y="2057401"/>
            <a:chExt cx="11942644" cy="4479257"/>
          </a:xfrm>
        </p:grpSpPr>
        <p:grpSp>
          <p:nvGrpSpPr>
            <p:cNvPr id="33" name="Group 32"/>
            <p:cNvGrpSpPr/>
            <p:nvPr/>
          </p:nvGrpSpPr>
          <p:grpSpPr>
            <a:xfrm>
              <a:off x="161924" y="2057401"/>
              <a:ext cx="11942644" cy="4479257"/>
              <a:chOff x="161924" y="2057401"/>
              <a:chExt cx="11942644" cy="4479257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161924" y="2057401"/>
                <a:ext cx="7810501" cy="4453978"/>
                <a:chOff x="3048000" y="1532197"/>
                <a:chExt cx="9140045" cy="5212157"/>
              </a:xfrm>
            </p:grpSpPr>
            <p:pic>
              <p:nvPicPr>
                <p:cNvPr id="8" name="Picture 7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58037" y="1632094"/>
                  <a:ext cx="3271837" cy="1893374"/>
                </a:xfrm>
                <a:prstGeom prst="rect">
                  <a:avLst/>
                </a:prstGeom>
              </p:spPr>
            </p:pic>
            <p:pic>
              <p:nvPicPr>
                <p:cNvPr id="9" name="Picture 8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81463" y="4211355"/>
                  <a:ext cx="6348411" cy="2163667"/>
                </a:xfrm>
                <a:prstGeom prst="rect">
                  <a:avLst/>
                </a:prstGeom>
              </p:spPr>
            </p:pic>
            <p:pic>
              <p:nvPicPr>
                <p:cNvPr id="10" name="Picture 9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048000" y="1753818"/>
                  <a:ext cx="2657475" cy="1771650"/>
                </a:xfrm>
                <a:prstGeom prst="rect">
                  <a:avLst/>
                </a:prstGeom>
              </p:spPr>
            </p:pic>
            <p:sp>
              <p:nvSpPr>
                <p:cNvPr id="3" name="Curved Down Arrow 2"/>
                <p:cNvSpPr/>
                <p:nvPr/>
              </p:nvSpPr>
              <p:spPr>
                <a:xfrm>
                  <a:off x="5083744" y="1753818"/>
                  <a:ext cx="2696024" cy="1155530"/>
                </a:xfrm>
                <a:prstGeom prst="curvedDownArrow">
                  <a:avLst>
                    <a:gd name="adj1" fmla="val 29869"/>
                    <a:gd name="adj2" fmla="val 50000"/>
                    <a:gd name="adj3" fmla="val 34892"/>
                  </a:avLst>
                </a:prstGeom>
                <a:solidFill>
                  <a:srgbClr val="C000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12" name="Curved Down Arrow 11"/>
                <p:cNvSpPr/>
                <p:nvPr/>
              </p:nvSpPr>
              <p:spPr>
                <a:xfrm rot="2754684">
                  <a:off x="5083745" y="3255763"/>
                  <a:ext cx="2696024" cy="1155530"/>
                </a:xfrm>
                <a:prstGeom prst="curvedDownArrow">
                  <a:avLst>
                    <a:gd name="adj1" fmla="val 29869"/>
                    <a:gd name="adj2" fmla="val 50000"/>
                    <a:gd name="adj3" fmla="val 34892"/>
                  </a:avLst>
                </a:prstGeom>
                <a:solidFill>
                  <a:srgbClr val="C000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5597283" y="1773463"/>
                  <a:ext cx="1644356" cy="10805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Using Pesticides On</a:t>
                  </a:r>
                  <a:endParaRPr lang="en-AU" b="1" dirty="0"/>
                </a:p>
              </p:txBody>
            </p:sp>
            <p:sp>
              <p:nvSpPr>
                <p:cNvPr id="15" name="TextBox 14"/>
                <p:cNvSpPr txBox="1"/>
                <p:nvPr/>
              </p:nvSpPr>
              <p:spPr>
                <a:xfrm>
                  <a:off x="5513681" y="3288025"/>
                  <a:ext cx="1558842" cy="10805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Using Pesticides On</a:t>
                  </a:r>
                  <a:endParaRPr lang="en-AU" b="1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7146132" y="3525468"/>
                  <a:ext cx="327183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Small Scale Farms</a:t>
                  </a:r>
                  <a:endParaRPr lang="en-AU" b="1" dirty="0"/>
                </a:p>
              </p:txBody>
            </p:sp>
            <p:sp>
              <p:nvSpPr>
                <p:cNvPr id="17" name="TextBox 16"/>
                <p:cNvSpPr txBox="1"/>
                <p:nvPr/>
              </p:nvSpPr>
              <p:spPr>
                <a:xfrm>
                  <a:off x="4081464" y="6375022"/>
                  <a:ext cx="633650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Large Scale Farms</a:t>
                  </a:r>
                  <a:endParaRPr lang="en-AU" b="1" dirty="0"/>
                </a:p>
              </p:txBody>
            </p:sp>
            <p:sp>
              <p:nvSpPr>
                <p:cNvPr id="6" name="L-Shape 5"/>
                <p:cNvSpPr/>
                <p:nvPr/>
              </p:nvSpPr>
              <p:spPr>
                <a:xfrm rot="2666184" flipH="1">
                  <a:off x="11007423" y="3897896"/>
                  <a:ext cx="669403" cy="1617179"/>
                </a:xfrm>
                <a:prstGeom prst="corner">
                  <a:avLst>
                    <a:gd name="adj1" fmla="val 33181"/>
                    <a:gd name="adj2" fmla="val 37679"/>
                  </a:avLst>
                </a:prstGeom>
                <a:solidFill>
                  <a:srgbClr val="00B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/>
                </a:p>
              </p:txBody>
            </p:sp>
            <p:sp>
              <p:nvSpPr>
                <p:cNvPr id="18" name="Cross 17"/>
                <p:cNvSpPr/>
                <p:nvPr/>
              </p:nvSpPr>
              <p:spPr>
                <a:xfrm rot="2662131">
                  <a:off x="10534617" y="1532197"/>
                  <a:ext cx="1517267" cy="1517267"/>
                </a:xfrm>
                <a:prstGeom prst="plus">
                  <a:avLst>
                    <a:gd name="adj" fmla="val 41335"/>
                  </a:avLst>
                </a:pr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/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10515388" y="2964859"/>
                  <a:ext cx="167265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Doesn’t Work </a:t>
                  </a:r>
                  <a:r>
                    <a:rPr lang="en-AU" b="1" dirty="0"/>
                    <a:t>T</a:t>
                  </a:r>
                  <a:r>
                    <a:rPr lang="en-AU" b="1" dirty="0" smtClean="0"/>
                    <a:t>hat </a:t>
                  </a:r>
                  <a:r>
                    <a:rPr lang="en-AU" b="1" dirty="0"/>
                    <a:t>W</a:t>
                  </a:r>
                  <a:r>
                    <a:rPr lang="en-AU" b="1" dirty="0" smtClean="0"/>
                    <a:t>ell</a:t>
                  </a:r>
                  <a:endParaRPr lang="en-AU" b="1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10426934" y="5590192"/>
                  <a:ext cx="167265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Works Well</a:t>
                  </a:r>
                  <a:endParaRPr lang="en-AU" b="1" dirty="0"/>
                </a:p>
              </p:txBody>
            </p:sp>
          </p:grpSp>
          <p:grpSp>
            <p:nvGrpSpPr>
              <p:cNvPr id="32" name="Group 31"/>
              <p:cNvGrpSpPr/>
              <p:nvPr/>
            </p:nvGrpSpPr>
            <p:grpSpPr>
              <a:xfrm>
                <a:off x="8066130" y="2082680"/>
                <a:ext cx="4038438" cy="4453978"/>
                <a:chOff x="8066130" y="2082680"/>
                <a:chExt cx="4038438" cy="4453978"/>
              </a:xfrm>
            </p:grpSpPr>
            <p:sp>
              <p:nvSpPr>
                <p:cNvPr id="23" name="TextBox 22"/>
                <p:cNvSpPr txBox="1"/>
                <p:nvPr/>
              </p:nvSpPr>
              <p:spPr>
                <a:xfrm>
                  <a:off x="8066130" y="2082680"/>
                  <a:ext cx="863121" cy="4453978"/>
                </a:xfrm>
                <a:prstGeom prst="rect">
                  <a:avLst/>
                </a:prstGeom>
                <a:noFill/>
              </p:spPr>
              <p:txBody>
                <a:bodyPr vert="wordArtVert" wrap="square" rtlCol="0">
                  <a:spAutoFit/>
                </a:bodyPr>
                <a:lstStyle/>
                <a:p>
                  <a:r>
                    <a:rPr lang="en-AU" sz="4000" spc="-2000" dirty="0" smtClean="0">
                      <a:solidFill>
                        <a:srgbClr val="C00000"/>
                      </a:solidFill>
                      <a:latin typeface="Franklin Gothic Heavy" panose="020B0903020102020204" pitchFamily="34" charset="0"/>
                    </a:rPr>
                    <a:t>THEREFORE</a:t>
                  </a:r>
                </a:p>
              </p:txBody>
            </p:sp>
            <p:pic>
              <p:nvPicPr>
                <p:cNvPr id="24" name="Picture 23"/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656"/>
                <a:stretch/>
              </p:blipFill>
              <p:spPr>
                <a:xfrm>
                  <a:off x="8900199" y="2252777"/>
                  <a:ext cx="1511776" cy="813403"/>
                </a:xfrm>
                <a:prstGeom prst="rect">
                  <a:avLst/>
                </a:prstGeom>
              </p:spPr>
            </p:pic>
            <p:pic>
              <p:nvPicPr>
                <p:cNvPr id="25" name="Picture 24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548305" y="2246784"/>
                  <a:ext cx="1415954" cy="819396"/>
                </a:xfrm>
                <a:prstGeom prst="rect">
                  <a:avLst/>
                </a:prstGeom>
              </p:spPr>
            </p:pic>
            <p:sp>
              <p:nvSpPr>
                <p:cNvPr id="26" name="Equal 25"/>
                <p:cNvSpPr/>
                <p:nvPr/>
              </p:nvSpPr>
              <p:spPr>
                <a:xfrm>
                  <a:off x="9271509" y="3220890"/>
                  <a:ext cx="769155" cy="584742"/>
                </a:xfrm>
                <a:prstGeom prst="mathEqual">
                  <a:avLst/>
                </a:prstGeom>
                <a:solidFill>
                  <a:srgbClr val="C000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Equal 26"/>
                <p:cNvSpPr/>
                <p:nvPr/>
              </p:nvSpPr>
              <p:spPr>
                <a:xfrm>
                  <a:off x="10871704" y="3220890"/>
                  <a:ext cx="769155" cy="584742"/>
                </a:xfrm>
                <a:prstGeom prst="mathEqual">
                  <a:avLst/>
                </a:prstGeom>
                <a:solidFill>
                  <a:srgbClr val="C000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>
                    <a:solidFill>
                      <a:schemeClr val="tx1"/>
                    </a:solidFill>
                  </a:endParaRPr>
                </a:p>
              </p:txBody>
            </p:sp>
            <p:pic>
              <p:nvPicPr>
                <p:cNvPr id="28" name="Picture 27"/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354" t="9716" r="13980" b="20876"/>
                <a:stretch/>
              </p:blipFill>
              <p:spPr>
                <a:xfrm>
                  <a:off x="8935661" y="3839095"/>
                  <a:ext cx="1440850" cy="1355781"/>
                </a:xfrm>
                <a:prstGeom prst="rect">
                  <a:avLst/>
                </a:prstGeom>
              </p:spPr>
            </p:pic>
            <p:pic>
              <p:nvPicPr>
                <p:cNvPr id="29" name="Picture 28"/>
                <p:cNvPicPr>
                  <a:picLocks noChangeAspect="1"/>
                </p:cNvPicPr>
                <p:nvPr/>
              </p:nvPicPr>
              <p:blipFill rotWithShape="1"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657" t="9990" r="13758" b="21423"/>
                <a:stretch/>
              </p:blipFill>
              <p:spPr>
                <a:xfrm>
                  <a:off x="10516127" y="3838145"/>
                  <a:ext cx="1480308" cy="1357680"/>
                </a:xfrm>
                <a:prstGeom prst="rect">
                  <a:avLst/>
                </a:prstGeom>
              </p:spPr>
            </p:pic>
            <p:sp>
              <p:nvSpPr>
                <p:cNvPr id="31" name="TextBox 30"/>
                <p:cNvSpPr txBox="1"/>
                <p:nvPr/>
              </p:nvSpPr>
              <p:spPr>
                <a:xfrm>
                  <a:off x="8822012" y="5389706"/>
                  <a:ext cx="3282556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b="1" dirty="0" smtClean="0"/>
                    <a:t>Small Scale Farming Is Disadvantaged</a:t>
                  </a:r>
                  <a:endParaRPr lang="en-AU" b="1" dirty="0"/>
                </a:p>
              </p:txBody>
            </p:sp>
          </p:grpSp>
        </p:grpSp>
        <p:cxnSp>
          <p:nvCxnSpPr>
            <p:cNvPr id="35" name="Straight Connector 34"/>
            <p:cNvCxnSpPr/>
            <p:nvPr/>
          </p:nvCxnSpPr>
          <p:spPr>
            <a:xfrm flipV="1">
              <a:off x="8081237" y="2057401"/>
              <a:ext cx="0" cy="4479257"/>
            </a:xfrm>
            <a:prstGeom prst="line">
              <a:avLst/>
            </a:pr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23123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5000">
        <p15:prstTrans prst="pageCurlDouble"/>
      </p:transition>
    </mc:Choice>
    <mc:Fallback xmlns="">
      <p:transition spd="slow" advTm="1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2257</TotalTime>
  <Words>1310</Words>
  <Application>Microsoft Office PowerPoint</Application>
  <PresentationFormat>Widescreen</PresentationFormat>
  <Paragraphs>239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 Unicode MS</vt:lpstr>
      <vt:lpstr>Arial</vt:lpstr>
      <vt:lpstr>Calibri</vt:lpstr>
      <vt:lpstr>Calibri Light</vt:lpstr>
      <vt:lpstr>Century Gothic</vt:lpstr>
      <vt:lpstr>Franklin Gothic Heavy</vt:lpstr>
      <vt:lpstr>Impact</vt:lpstr>
      <vt:lpstr>Vapor Trail</vt:lpstr>
      <vt:lpstr>Office Theme</vt:lpstr>
      <vt:lpstr>Loss Of Nitrogen From Soil In Farms And The Solutions To This</vt:lpstr>
      <vt:lpstr>The Problem</vt:lpstr>
      <vt:lpstr>The Solutions</vt:lpstr>
      <vt:lpstr>The Solutions</vt:lpstr>
      <vt:lpstr>The Advantages And Disadvantages of Each Solution</vt:lpstr>
      <vt:lpstr>Solution 1: Nitrogen Fertilizer In Pesticides</vt:lpstr>
      <vt:lpstr>The Advantages</vt:lpstr>
      <vt:lpstr>PowerPoint Presentation</vt:lpstr>
      <vt:lpstr>The Disadvantages</vt:lpstr>
      <vt:lpstr>PowerPoint Presentation</vt:lpstr>
      <vt:lpstr>Solution 2: Organics – Using Manure As A Fertilizer</vt:lpstr>
      <vt:lpstr>The Advantages</vt:lpstr>
      <vt:lpstr>The Disadvantages</vt:lpstr>
      <vt:lpstr>PowerPoint Presentation</vt:lpstr>
      <vt:lpstr>The Disadvantages – Organic Pesticides</vt:lpstr>
      <vt:lpstr>Solution 3: Genetic Modification To Reduce The Need For Extra Nitrogen</vt:lpstr>
      <vt:lpstr>The Advantages</vt:lpstr>
      <vt:lpstr>PowerPoint Presentation</vt:lpstr>
      <vt:lpstr>PowerPoint Presentation</vt:lpstr>
      <vt:lpstr>Other Benefits Of Genetic Modification</vt:lpstr>
      <vt:lpstr>The Disadvantages</vt:lpstr>
      <vt:lpstr>PowerPoint Presentation</vt:lpstr>
      <vt:lpstr>Solution 4: Crop Rotation</vt:lpstr>
      <vt:lpstr>The Advantages</vt:lpstr>
      <vt:lpstr>PowerPoint Presentation</vt:lpstr>
      <vt:lpstr>The Disadvantages</vt:lpstr>
      <vt:lpstr>PowerPoint Presentation</vt:lpstr>
      <vt:lpstr>Summary &amp; my View</vt:lpstr>
      <vt:lpstr>Summary &amp; My View</vt:lpstr>
      <vt:lpstr>Bibliography - Websites</vt:lpstr>
      <vt:lpstr>Bibliography - Images</vt:lpstr>
    </vt:vector>
  </TitlesOfParts>
  <Company>Westminster Software Pty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Priest</dc:creator>
  <cp:lastModifiedBy>Alex Priest</cp:lastModifiedBy>
  <cp:revision>289</cp:revision>
  <dcterms:created xsi:type="dcterms:W3CDTF">2015-03-22T01:04:23Z</dcterms:created>
  <dcterms:modified xsi:type="dcterms:W3CDTF">2015-03-29T06:12:44Z</dcterms:modified>
</cp:coreProperties>
</file>

<file path=docProps/thumbnail.jpeg>
</file>